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4" r:id="rId2"/>
    <p:sldId id="293" r:id="rId3"/>
    <p:sldId id="294" r:id="rId4"/>
    <p:sldId id="295" r:id="rId5"/>
    <p:sldId id="296" r:id="rId6"/>
    <p:sldId id="297" r:id="rId7"/>
    <p:sldId id="298" r:id="rId8"/>
    <p:sldId id="299"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63" autoAdjust="0"/>
  </p:normalViewPr>
  <p:slideViewPr>
    <p:cSldViewPr showGuides="1">
      <p:cViewPr varScale="1">
        <p:scale>
          <a:sx n="63" d="100"/>
          <a:sy n="63"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7" d="100"/>
          <a:sy n="87" d="100"/>
        </p:scale>
        <p:origin x="-37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5372DD58-B5AA-4149-9059-619DF79DDAAB}" type="datetimeFigureOut">
              <a:rPr lang="en-US" smtClean="0"/>
              <a:pPr/>
              <a:t>9/30/2014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734FFE68-203F-478C-A28C-C1CE964E35BC}" type="slidenum">
              <a:rPr lang="en-US" smtClean="0"/>
              <a:pPr/>
              <a:t>‹#›</a:t>
            </a:fld>
            <a:endParaRPr lang="en-US"/>
          </a:p>
        </p:txBody>
      </p:sp>
    </p:spTree>
    <p:extLst>
      <p:ext uri="{BB962C8B-B14F-4D97-AF65-F5344CB8AC3E}">
        <p14:creationId xmlns:p14="http://schemas.microsoft.com/office/powerpoint/2010/main" val="362188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ED7898-2AC4-42FC-B891-E980000B9260}" type="datetimeFigureOut">
              <a:rPr lang="en-US" smtClean="0"/>
              <a:pPr/>
              <a:t>9/30/2014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AC783C1-1FDC-439E-BD4F-A6E86C68E2AD}" type="slidenum">
              <a:rPr lang="en-US" smtClean="0"/>
              <a:pPr/>
              <a:t>‹#›</a:t>
            </a:fld>
            <a:endParaRPr lang="en-US"/>
          </a:p>
        </p:txBody>
      </p:sp>
    </p:spTree>
    <p:extLst>
      <p:ext uri="{BB962C8B-B14F-4D97-AF65-F5344CB8AC3E}">
        <p14:creationId xmlns:p14="http://schemas.microsoft.com/office/powerpoint/2010/main" val="56457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raviscountydemocrats.org/2012/07/voter-id-law-would-thwart-voting-ri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mdot.ms.gov/Civil%20Rights/Pages/Title-VI.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AC783C1-1FDC-439E-BD4F-A6E86C68E2AD}" type="slidenum">
              <a:rPr lang="en-US" smtClean="0"/>
              <a:pPr/>
              <a:t>1</a:t>
            </a:fld>
            <a:endParaRPr lang="en-US"/>
          </a:p>
        </p:txBody>
      </p:sp>
    </p:spTree>
    <p:extLst>
      <p:ext uri="{BB962C8B-B14F-4D97-AF65-F5344CB8AC3E}">
        <p14:creationId xmlns:p14="http://schemas.microsoft.com/office/powerpoint/2010/main" val="348650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hlinkClick r:id="rId3"/>
              </a:rPr>
              <a:t>www.traviscountydemocrats.org</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EEF0256-EFCC-4415-90B0-6CAAAEF81978}" type="slidenum">
              <a:rPr lang="en-US" smtClean="0"/>
              <a:pPr/>
              <a:t>2</a:t>
            </a:fld>
            <a:endParaRPr lang="en-US"/>
          </a:p>
        </p:txBody>
      </p:sp>
    </p:spTree>
    <p:extLst>
      <p:ext uri="{BB962C8B-B14F-4D97-AF65-F5344CB8AC3E}">
        <p14:creationId xmlns:p14="http://schemas.microsoft.com/office/powerpoint/2010/main" val="234254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hlinkClick r:id="rId3"/>
              </a:rPr>
              <a:t>sp.mdot.ms.gov</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has since been expanded to include disability</a:t>
            </a:r>
            <a:endParaRPr lang="en-US" dirty="0"/>
          </a:p>
        </p:txBody>
      </p:sp>
      <p:sp>
        <p:nvSpPr>
          <p:cNvPr id="4" name="Slide Number Placeholder 3"/>
          <p:cNvSpPr>
            <a:spLocks noGrp="1"/>
          </p:cNvSpPr>
          <p:nvPr>
            <p:ph type="sldNum" sz="quarter" idx="10"/>
          </p:nvPr>
        </p:nvSpPr>
        <p:spPr/>
        <p:txBody>
          <a:bodyPr/>
          <a:lstStyle/>
          <a:p>
            <a:fld id="{6C61861F-D830-4F82-8109-FB47CE583079}" type="slidenum">
              <a:rPr lang="en-US" smtClean="0"/>
              <a:t>3</a:t>
            </a:fld>
            <a:endParaRPr lang="en-US"/>
          </a:p>
        </p:txBody>
      </p:sp>
    </p:spTree>
    <p:extLst>
      <p:ext uri="{BB962C8B-B14F-4D97-AF65-F5344CB8AC3E}">
        <p14:creationId xmlns:p14="http://schemas.microsoft.com/office/powerpoint/2010/main" val="14406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smtClean="0">
                <a:solidFill>
                  <a:schemeClr val="tx1">
                    <a:lumMod val="65000"/>
                    <a:lumOff val="35000"/>
                  </a:schemeClr>
                </a:solidFill>
              </a:rPr>
              <a:t>Idaho </a:t>
            </a:r>
            <a:r>
              <a:rPr lang="en-US" sz="1200" b="1" dirty="0" smtClean="0">
                <a:solidFill>
                  <a:schemeClr val="tx1">
                    <a:lumMod val="65000"/>
                    <a:lumOff val="35000"/>
                  </a:schemeClr>
                </a:solidFill>
              </a:rPr>
              <a:t>Division Office</a:t>
            </a:r>
          </a:p>
          <a:p>
            <a:pPr marL="2343150" indent="-514350">
              <a:buFont typeface="+mj-lt"/>
              <a:buAutoNum type="arabicPeriod"/>
            </a:pPr>
            <a:r>
              <a:rPr lang="en-US" sz="1200" b="1" dirty="0" smtClean="0">
                <a:solidFill>
                  <a:schemeClr val="tx1">
                    <a:lumMod val="65000"/>
                    <a:lumOff val="35000"/>
                  </a:schemeClr>
                </a:solidFill>
              </a:rPr>
              <a:t>Monitor and provide direction to State Transportation Agency (STA)—Idaho Transportation Department</a:t>
            </a:r>
          </a:p>
          <a:p>
            <a:pPr marL="2343150" indent="-514350">
              <a:buFont typeface="+mj-lt"/>
              <a:buAutoNum type="arabicPeriod"/>
            </a:pPr>
            <a:r>
              <a:rPr lang="en-US" sz="1200" b="1" dirty="0" smtClean="0">
                <a:solidFill>
                  <a:schemeClr val="tx1">
                    <a:lumMod val="65000"/>
                    <a:lumOff val="35000"/>
                  </a:schemeClr>
                </a:solidFill>
              </a:rPr>
              <a:t>Ensure ITD monitors all Local Public Agencies (LPA)—City of Mountain Home, for compliance with Title VI non-discrimination requirements</a:t>
            </a:r>
            <a:endParaRPr lang="en-US" dirty="0"/>
          </a:p>
        </p:txBody>
      </p:sp>
      <p:sp>
        <p:nvSpPr>
          <p:cNvPr id="4" name="Slide Number Placeholder 3"/>
          <p:cNvSpPr>
            <a:spLocks noGrp="1"/>
          </p:cNvSpPr>
          <p:nvPr>
            <p:ph type="sldNum" sz="quarter" idx="10"/>
          </p:nvPr>
        </p:nvSpPr>
        <p:spPr/>
        <p:txBody>
          <a:bodyPr/>
          <a:lstStyle/>
          <a:p>
            <a:fld id="{1EEF0256-EFCC-4415-90B0-6CAAAEF81978}" type="slidenum">
              <a:rPr lang="en-US" smtClean="0"/>
              <a:pPr/>
              <a:t>4</a:t>
            </a:fld>
            <a:endParaRPr lang="en-US"/>
          </a:p>
        </p:txBody>
      </p:sp>
    </p:spTree>
    <p:extLst>
      <p:ext uri="{BB962C8B-B14F-4D97-AF65-F5344CB8AC3E}">
        <p14:creationId xmlns:p14="http://schemas.microsoft.com/office/powerpoint/2010/main" val="223531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mountain-home.airforcebase.us </a:t>
            </a:r>
          </a:p>
          <a:p>
            <a:endParaRPr lang="en-US" sz="1200" kern="1200" dirty="0" smtClean="0">
              <a:solidFill>
                <a:schemeClr val="tx1"/>
              </a:solidFill>
              <a:effectLst/>
              <a:latin typeface="+mn-lt"/>
              <a:ea typeface="+mn-ea"/>
              <a:cs typeface="+mn-cs"/>
            </a:endParaRPr>
          </a:p>
          <a:p>
            <a:pPr marL="0" lvl="1" indent="0">
              <a:buNone/>
            </a:pPr>
            <a:r>
              <a:rPr lang="en-US" sz="2400" dirty="0" smtClean="0">
                <a:solidFill>
                  <a:schemeClr val="accent1">
                    <a:lumMod val="75000"/>
                  </a:schemeClr>
                </a:solidFill>
              </a:rPr>
              <a:t>Sign an Assurance </a:t>
            </a:r>
          </a:p>
          <a:p>
            <a:pPr marL="460375" lvl="2">
              <a:buFontTx/>
              <a:buChar char="•"/>
            </a:pPr>
            <a:r>
              <a:rPr lang="en-US" sz="2000" dirty="0" smtClean="0">
                <a:solidFill>
                  <a:schemeClr val="accent1">
                    <a:lumMod val="50000"/>
                  </a:schemeClr>
                </a:solidFill>
              </a:rPr>
              <a:t>Contract obligating sub-recipient to comply with Title VI Statute.</a:t>
            </a:r>
          </a:p>
          <a:p>
            <a:pPr marL="460375" lvl="2">
              <a:buFontTx/>
              <a:buChar char="•"/>
            </a:pPr>
            <a:r>
              <a:rPr lang="en-US" sz="2100" dirty="0" smtClean="0">
                <a:solidFill>
                  <a:schemeClr val="accent1">
                    <a:lumMod val="50000"/>
                  </a:schemeClr>
                </a:solidFill>
              </a:rPr>
              <a:t>Activities are conducted in a non-discriminatory manner.</a:t>
            </a:r>
          </a:p>
          <a:p>
            <a:pPr marL="0" lvl="1" indent="0">
              <a:buNone/>
            </a:pPr>
            <a:endParaRPr lang="en-US" sz="2400" dirty="0" smtClean="0">
              <a:solidFill>
                <a:schemeClr val="accent1">
                  <a:lumMod val="75000"/>
                </a:schemeClr>
              </a:solidFill>
            </a:endParaRPr>
          </a:p>
          <a:p>
            <a:pPr marL="0" lvl="1" indent="0">
              <a:buNone/>
            </a:pPr>
            <a:r>
              <a:rPr lang="en-US" sz="2400" dirty="0" smtClean="0">
                <a:solidFill>
                  <a:schemeClr val="accent1">
                    <a:lumMod val="75000"/>
                  </a:schemeClr>
                </a:solidFill>
              </a:rPr>
              <a:t>Ensure Title VI Provisions are in federally funded contracts</a:t>
            </a:r>
          </a:p>
          <a:p>
            <a:pPr marL="460375" lvl="2">
              <a:buFont typeface="Arial" pitchFamily="34" charset="0"/>
              <a:buChar char="•"/>
            </a:pPr>
            <a:r>
              <a:rPr lang="en-US" sz="2000" dirty="0" smtClean="0">
                <a:solidFill>
                  <a:schemeClr val="accent1">
                    <a:lumMod val="50000"/>
                  </a:schemeClr>
                </a:solidFill>
              </a:rPr>
              <a:t>Ensure Title VI provisions are in any other contracts extended to other subrecipients, including subcontractors.</a:t>
            </a:r>
            <a:endParaRPr lang="en-US" dirty="0" smtClean="0">
              <a:solidFill>
                <a:schemeClr val="accent1">
                  <a:lumMod val="50000"/>
                </a:schemeClr>
              </a:solidFill>
            </a:endParaRPr>
          </a:p>
          <a:p>
            <a:pPr marL="9144" lvl="1" indent="0">
              <a:buNone/>
            </a:pPr>
            <a:endParaRPr lang="en-US" sz="2400" dirty="0" smtClean="0">
              <a:solidFill>
                <a:schemeClr val="accent1">
                  <a:lumMod val="75000"/>
                </a:schemeClr>
              </a:solidFill>
            </a:endParaRPr>
          </a:p>
          <a:p>
            <a:pPr marL="9144" lvl="1" indent="0">
              <a:buNone/>
            </a:pPr>
            <a:r>
              <a:rPr lang="en-US" sz="2400" dirty="0" smtClean="0">
                <a:solidFill>
                  <a:schemeClr val="accent1">
                    <a:lumMod val="75000"/>
                  </a:schemeClr>
                </a:solidFill>
              </a:rPr>
              <a:t>Establish a Method of Administration</a:t>
            </a:r>
          </a:p>
          <a:p>
            <a:pPr marL="460375" lvl="2">
              <a:buFont typeface="Arial" pitchFamily="34" charset="0"/>
              <a:buChar char="•"/>
              <a:tabLst>
                <a:tab pos="8229600" algn="l"/>
              </a:tabLst>
            </a:pPr>
            <a:r>
              <a:rPr lang="en-US" sz="2000" dirty="0" smtClean="0">
                <a:solidFill>
                  <a:schemeClr val="accent1">
                    <a:lumMod val="50000"/>
                  </a:schemeClr>
                </a:solidFill>
              </a:rPr>
              <a:t>System of procedures policies and methods or </a:t>
            </a:r>
          </a:p>
          <a:p>
            <a:pPr marL="463550" lvl="2" indent="0">
              <a:buNone/>
              <a:tabLst>
                <a:tab pos="8229600" algn="l"/>
              </a:tabLst>
            </a:pPr>
            <a:r>
              <a:rPr lang="en-US" sz="2000" dirty="0" smtClean="0">
                <a:solidFill>
                  <a:schemeClr val="accent1">
                    <a:lumMod val="50000"/>
                  </a:schemeClr>
                </a:solidFill>
              </a:rPr>
              <a:t>mechanisms to ensure non-discrimination in all </a:t>
            </a:r>
          </a:p>
          <a:p>
            <a:pPr marL="463550" lvl="2" indent="0">
              <a:buNone/>
              <a:tabLst>
                <a:tab pos="8229600" algn="l"/>
              </a:tabLst>
            </a:pPr>
            <a:r>
              <a:rPr lang="en-US" sz="2000" dirty="0" smtClean="0">
                <a:solidFill>
                  <a:schemeClr val="accent1">
                    <a:lumMod val="50000"/>
                  </a:schemeClr>
                </a:solidFill>
              </a:rPr>
              <a:t>subrecipient activities and services regardless of </a:t>
            </a:r>
          </a:p>
          <a:p>
            <a:pPr marL="463550" lvl="2" indent="0">
              <a:buNone/>
              <a:tabLst>
                <a:tab pos="8229600" algn="l"/>
              </a:tabLst>
            </a:pPr>
            <a:r>
              <a:rPr lang="en-US" sz="2000" dirty="0" smtClean="0">
                <a:solidFill>
                  <a:schemeClr val="accent1">
                    <a:lumMod val="50000"/>
                  </a:schemeClr>
                </a:solidFill>
              </a:rPr>
              <a:t>federal funding. </a:t>
            </a:r>
          </a:p>
          <a:p>
            <a:endParaRPr lang="en-US" dirty="0"/>
          </a:p>
        </p:txBody>
      </p:sp>
      <p:sp>
        <p:nvSpPr>
          <p:cNvPr id="4" name="Slide Number Placeholder 3"/>
          <p:cNvSpPr>
            <a:spLocks noGrp="1"/>
          </p:cNvSpPr>
          <p:nvPr>
            <p:ph type="sldNum" sz="quarter" idx="10"/>
          </p:nvPr>
        </p:nvSpPr>
        <p:spPr/>
        <p:txBody>
          <a:bodyPr/>
          <a:lstStyle/>
          <a:p>
            <a:fld id="{1EEF0256-EFCC-4415-90B0-6CAAAEF81978}" type="slidenum">
              <a:rPr lang="en-US" smtClean="0"/>
              <a:pPr/>
              <a:t>5</a:t>
            </a:fld>
            <a:endParaRPr lang="en-US"/>
          </a:p>
        </p:txBody>
      </p:sp>
    </p:spTree>
    <p:extLst>
      <p:ext uri="{BB962C8B-B14F-4D97-AF65-F5344CB8AC3E}">
        <p14:creationId xmlns:p14="http://schemas.microsoft.com/office/powerpoint/2010/main" val="39810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r>
              <a:rPr lang="en-US" sz="1200" b="1" kern="1200" dirty="0" smtClean="0">
                <a:solidFill>
                  <a:schemeClr val="tx1"/>
                </a:solidFill>
                <a:effectLst/>
                <a:latin typeface="+mn-lt"/>
                <a:ea typeface="+mn-ea"/>
                <a:cs typeface="+mn-cs"/>
              </a:rPr>
              <a:t>Pre-award documentation</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Title VI Policy and annual procedures</a:t>
            </a:r>
          </a:p>
          <a:p>
            <a:pPr lvl="2"/>
            <a:r>
              <a:rPr lang="en-US" sz="1200" kern="1200" dirty="0" smtClean="0">
                <a:solidFill>
                  <a:schemeClr val="tx1"/>
                </a:solidFill>
                <a:effectLst/>
                <a:latin typeface="+mn-lt"/>
                <a:ea typeface="+mn-ea"/>
                <a:cs typeface="+mn-cs"/>
              </a:rPr>
              <a:t>Nondiscrimination policy statement</a:t>
            </a:r>
          </a:p>
          <a:p>
            <a:pPr lvl="2"/>
            <a:r>
              <a:rPr lang="en-US" sz="1200" kern="1200" dirty="0" smtClean="0">
                <a:solidFill>
                  <a:schemeClr val="tx1"/>
                </a:solidFill>
                <a:effectLst/>
                <a:latin typeface="+mn-lt"/>
                <a:ea typeface="+mn-ea"/>
                <a:cs typeface="+mn-cs"/>
              </a:rPr>
              <a:t>Pre award assurances check list</a:t>
            </a:r>
          </a:p>
          <a:p>
            <a:pPr lvl="2"/>
            <a:r>
              <a:rPr lang="en-US" sz="1200" kern="1200" dirty="0" smtClean="0">
                <a:solidFill>
                  <a:schemeClr val="tx1"/>
                </a:solidFill>
                <a:effectLst/>
                <a:latin typeface="+mn-lt"/>
                <a:ea typeface="+mn-ea"/>
                <a:cs typeface="+mn-cs"/>
              </a:rPr>
              <a:t>Discrimination complaint procedures</a:t>
            </a:r>
          </a:p>
          <a:p>
            <a:pPr lvl="2"/>
            <a:r>
              <a:rPr lang="en-US" sz="1200" kern="1200" dirty="0" smtClean="0">
                <a:solidFill>
                  <a:schemeClr val="tx1"/>
                </a:solidFill>
                <a:effectLst/>
                <a:latin typeface="+mn-lt"/>
                <a:ea typeface="+mn-ea"/>
                <a:cs typeface="+mn-cs"/>
              </a:rPr>
              <a:t>Discrimination complaint Log</a:t>
            </a:r>
          </a:p>
          <a:p>
            <a:pPr lvl="1"/>
            <a:r>
              <a:rPr lang="en-US" sz="1200" b="1" kern="1200" dirty="0" smtClean="0">
                <a:solidFill>
                  <a:schemeClr val="tx1"/>
                </a:solidFill>
                <a:effectLst/>
                <a:latin typeface="+mn-lt"/>
                <a:ea typeface="+mn-ea"/>
                <a:cs typeface="+mn-cs"/>
              </a:rPr>
              <a:t>Limited English Proficiency Plan</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Including four factor assessment</a:t>
            </a:r>
          </a:p>
          <a:p>
            <a:pPr lvl="2"/>
            <a:r>
              <a:rPr lang="en-US" sz="1200" kern="1200" dirty="0" smtClean="0">
                <a:solidFill>
                  <a:schemeClr val="tx1"/>
                </a:solidFill>
                <a:effectLst/>
                <a:latin typeface="+mn-lt"/>
                <a:ea typeface="+mn-ea"/>
                <a:cs typeface="+mn-cs"/>
              </a:rPr>
              <a:t>Deliverables showing implementation of LEP plan (copy of translated documents, communication / outreach plan, outreach material, etc.)</a:t>
            </a:r>
          </a:p>
          <a:p>
            <a:pPr lvl="1"/>
            <a:r>
              <a:rPr lang="en-US" sz="1200" b="1" kern="1200" dirty="0" smtClean="0">
                <a:solidFill>
                  <a:schemeClr val="tx1"/>
                </a:solidFill>
                <a:effectLst/>
                <a:latin typeface="+mn-lt"/>
                <a:ea typeface="+mn-ea"/>
                <a:cs typeface="+mn-cs"/>
              </a:rPr>
              <a:t>Environmental Justice Plan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Map of projects over 4-5 years with regards to impacted populations (Low income/ minority)</a:t>
            </a:r>
          </a:p>
          <a:p>
            <a:pPr lvl="2"/>
            <a:r>
              <a:rPr lang="en-US" sz="1200" kern="1200" dirty="0" smtClean="0">
                <a:solidFill>
                  <a:schemeClr val="tx1"/>
                </a:solidFill>
                <a:effectLst/>
                <a:latin typeface="+mn-lt"/>
                <a:ea typeface="+mn-ea"/>
                <a:cs typeface="+mn-cs"/>
              </a:rPr>
              <a:t>Summary of impacts from projects, outreach material and other deliverables showing the LPA’s efforts above and beyond typical outreach activities. </a:t>
            </a:r>
          </a:p>
          <a:p>
            <a:pPr lvl="1"/>
            <a:r>
              <a:rPr lang="en-US" sz="1200" b="1" kern="1200" dirty="0" smtClean="0">
                <a:solidFill>
                  <a:schemeClr val="tx1"/>
                </a:solidFill>
                <a:effectLst/>
                <a:latin typeface="+mn-lt"/>
                <a:ea typeface="+mn-ea"/>
                <a:cs typeface="+mn-cs"/>
              </a:rPr>
              <a:t>ADA Transition Plan / Self-Assessment</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HR Demographics</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Break-down of all full time employees with race / gender demographics</a:t>
            </a:r>
          </a:p>
          <a:p>
            <a:pPr lvl="2"/>
            <a:r>
              <a:rPr lang="en-US" sz="1200" kern="1200" dirty="0" smtClean="0">
                <a:solidFill>
                  <a:schemeClr val="tx1"/>
                </a:solidFill>
                <a:effectLst/>
                <a:latin typeface="+mn-lt"/>
                <a:ea typeface="+mn-ea"/>
                <a:cs typeface="+mn-cs"/>
              </a:rPr>
              <a:t>List of hiring opportunities and demographics of recently hired staff members</a:t>
            </a:r>
          </a:p>
          <a:p>
            <a:pPr lvl="2"/>
            <a:r>
              <a:rPr lang="en-US" sz="1200" kern="1200" dirty="0" smtClean="0">
                <a:solidFill>
                  <a:schemeClr val="tx1"/>
                </a:solidFill>
                <a:effectLst/>
                <a:latin typeface="+mn-lt"/>
                <a:ea typeface="+mn-ea"/>
                <a:cs typeface="+mn-cs"/>
              </a:rPr>
              <a:t>Recruitment plan showing additional actions to address underutilizations in underrepresented groups (women / minorities).</a:t>
            </a:r>
          </a:p>
          <a:p>
            <a:pPr lvl="1"/>
            <a:r>
              <a:rPr lang="en-US" sz="1200" b="1" kern="1200" dirty="0" smtClean="0">
                <a:solidFill>
                  <a:schemeClr val="tx1"/>
                </a:solidFill>
                <a:effectLst/>
                <a:latin typeface="+mn-lt"/>
                <a:ea typeface="+mn-ea"/>
                <a:cs typeface="+mn-cs"/>
              </a:rPr>
              <a:t>List of Complaints and Resolutions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61861F-D830-4F82-8109-FB47CE583079}" type="slidenum">
              <a:rPr lang="en-US" smtClean="0"/>
              <a:t>6</a:t>
            </a:fld>
            <a:endParaRPr lang="en-US"/>
          </a:p>
        </p:txBody>
      </p:sp>
    </p:spTree>
    <p:extLst>
      <p:ext uri="{BB962C8B-B14F-4D97-AF65-F5344CB8AC3E}">
        <p14:creationId xmlns:p14="http://schemas.microsoft.com/office/powerpoint/2010/main" val="382626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F0256-EFCC-4415-90B0-6CAAAEF81978}" type="slidenum">
              <a:rPr lang="en-US" smtClean="0"/>
              <a:pPr/>
              <a:t>7</a:t>
            </a:fld>
            <a:endParaRPr lang="en-US"/>
          </a:p>
        </p:txBody>
      </p:sp>
    </p:spTree>
    <p:extLst>
      <p:ext uri="{BB962C8B-B14F-4D97-AF65-F5344CB8AC3E}">
        <p14:creationId xmlns:p14="http://schemas.microsoft.com/office/powerpoint/2010/main" val="195081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1861F-D830-4F82-8109-FB47CE583079}" type="slidenum">
              <a:rPr lang="en-US" smtClean="0"/>
              <a:t>10</a:t>
            </a:fld>
            <a:endParaRPr lang="en-US"/>
          </a:p>
        </p:txBody>
      </p:sp>
    </p:spTree>
    <p:extLst>
      <p:ext uri="{BB962C8B-B14F-4D97-AF65-F5344CB8AC3E}">
        <p14:creationId xmlns:p14="http://schemas.microsoft.com/office/powerpoint/2010/main" val="877977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bg2">
                <a:tint val="48000"/>
                <a:satMod val="300000"/>
              </a:schemeClr>
            </a:gs>
            <a:gs pos="12000">
              <a:schemeClr val="bg2">
                <a:tint val="48000"/>
                <a:satMod val="300000"/>
              </a:schemeClr>
            </a:gs>
            <a:gs pos="12000">
              <a:schemeClr val="bg2">
                <a:tint val="48000"/>
                <a:satMod val="300000"/>
                <a:alpha val="48000"/>
              </a:schemeClr>
            </a:gs>
            <a:gs pos="20000">
              <a:schemeClr val="bg2">
                <a:tint val="49000"/>
                <a:satMod val="300000"/>
              </a:schemeClr>
            </a:gs>
            <a:gs pos="100000">
              <a:schemeClr val="bg2">
                <a:shade val="3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Rectangle 8"/>
          <p:cNvSpPr/>
          <p:nvPr/>
        </p:nvSpPr>
        <p:spPr bwMode="ltGray">
          <a:xfrm>
            <a:off x="1371600" y="0"/>
            <a:ext cx="77723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lide Number Placeholder 5"/>
          <p:cNvSpPr>
            <a:spLocks noGrp="1"/>
          </p:cNvSpPr>
          <p:nvPr>
            <p:ph type="sldNum" sz="quarter" idx="12"/>
          </p:nvPr>
        </p:nvSpPr>
        <p:spPr>
          <a:xfrm>
            <a:off x="7696200" y="6476999"/>
            <a:ext cx="1242060" cy="274320"/>
          </a:xfrm>
        </p:spPr>
        <p:txBody>
          <a:bodyPr/>
          <a:lstStyle/>
          <a:p>
            <a:endParaRPr kumimoji="0" lang="en-US" dirty="0"/>
          </a:p>
        </p:txBody>
      </p:sp>
      <p:sp>
        <p:nvSpPr>
          <p:cNvPr id="10" name="Rectangle 9"/>
          <p:cNvSpPr/>
          <p:nvPr/>
        </p:nvSpPr>
        <p:spPr bwMode="invGray">
          <a:xfrm>
            <a:off x="0" y="5128334"/>
            <a:ext cx="9144000" cy="45720"/>
          </a:xfrm>
          <a:prstGeom prst="rect">
            <a:avLst/>
          </a:prstGeom>
          <a:solidFill>
            <a:srgbClr val="FFFF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026" name="Picture 2" descr="highway slice 2"/>
          <p:cNvPicPr>
            <a:picLocks noChangeAspect="1" noChangeArrowheads="1"/>
          </p:cNvPicPr>
          <p:nvPr userDrawn="1"/>
        </p:nvPicPr>
        <p:blipFill>
          <a:blip r:embed="rId2" cstate="print"/>
          <a:srcRect/>
          <a:stretch>
            <a:fillRect/>
          </a:stretch>
        </p:blipFill>
        <p:spPr bwMode="auto">
          <a:xfrm>
            <a:off x="-152400" y="0"/>
            <a:ext cx="1524000" cy="6858000"/>
          </a:xfrm>
          <a:prstGeom prst="rect">
            <a:avLst/>
          </a:prstGeom>
          <a:noFill/>
          <a:ln w="9525">
            <a:noFill/>
            <a:miter lim="800000"/>
            <a:headEnd/>
            <a:tailEnd/>
          </a:ln>
        </p:spPr>
      </p:pic>
      <p:sp>
        <p:nvSpPr>
          <p:cNvPr id="2" name="Title 1"/>
          <p:cNvSpPr>
            <a:spLocks noGrp="1"/>
          </p:cNvSpPr>
          <p:nvPr>
            <p:ph type="ctrTitle"/>
          </p:nvPr>
        </p:nvSpPr>
        <p:spPr>
          <a:xfrm>
            <a:off x="1371600" y="3355848"/>
            <a:ext cx="73914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1371600" y="1828800"/>
            <a:ext cx="73914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Click to edit Master subtitle style</a:t>
            </a:r>
            <a:endParaRPr kumimoji="0" lang="en-US" dirty="0"/>
          </a:p>
        </p:txBody>
      </p:sp>
      <p:sp>
        <p:nvSpPr>
          <p:cNvPr id="4" name="Date Placeholder 3"/>
          <p:cNvSpPr>
            <a:spLocks noGrp="1"/>
          </p:cNvSpPr>
          <p:nvPr>
            <p:ph type="dt" sz="half" idx="10"/>
          </p:nvPr>
        </p:nvSpPr>
        <p:spPr>
          <a:xfrm>
            <a:off x="1371600" y="6477000"/>
            <a:ext cx="2133600" cy="274320"/>
          </a:xfrm>
        </p:spPr>
        <p:txBody>
          <a:bodyPr/>
          <a:lstStyle>
            <a:lvl1pPr>
              <a:defRPr baseline="0">
                <a:solidFill>
                  <a:schemeClr val="bg1"/>
                </a:solidFill>
              </a:defRPr>
            </a:lvl1pPr>
          </a:lstStyle>
          <a:p>
            <a:fld id="{D7C3A134-F1C3-464B-BF47-54DC2DE08F52}" type="datetimeFigureOut">
              <a:rPr lang="en-US" smtClean="0"/>
              <a:pPr/>
              <a:t>9/30/2014</a:t>
            </a:fld>
            <a:endParaRPr lang="en-US" dirty="0"/>
          </a:p>
        </p:txBody>
      </p:sp>
      <p:sp>
        <p:nvSpPr>
          <p:cNvPr id="5" name="Footer Placeholder 4"/>
          <p:cNvSpPr>
            <a:spLocks noGrp="1"/>
          </p:cNvSpPr>
          <p:nvPr>
            <p:ph type="ftr" sz="quarter" idx="11"/>
          </p:nvPr>
        </p:nvSpPr>
        <p:spPr>
          <a:xfrm>
            <a:off x="3505200" y="6477000"/>
            <a:ext cx="4191000" cy="274320"/>
          </a:xfrm>
        </p:spPr>
        <p:txBody>
          <a:bodyPr>
            <a:scene3d>
              <a:camera prst="orthographicFront"/>
              <a:lightRig rig="threePt" dir="t"/>
            </a:scene3d>
            <a:sp3d>
              <a:bevelB w="38100" h="38100"/>
            </a:sp3d>
          </a:bodyPr>
          <a:lstStyle>
            <a:lvl1pPr algn="ctr">
              <a:defRPr sz="1400" b="1" baseline="0">
                <a:solidFill>
                  <a:schemeClr val="bg1"/>
                </a:solidFill>
              </a:defRPr>
            </a:lvl1pPr>
          </a:lstStyle>
          <a:p>
            <a:r>
              <a:rPr lang="en-US" dirty="0" smtClean="0"/>
              <a:t>Transportation  Asset Management System</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0"/>
            <a:ext cx="1387286" cy="12192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9/30/2014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5448"/>
            <a:ext cx="79248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1600200" y="1775191"/>
            <a:ext cx="7086600" cy="4625609"/>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762000" y="6476999"/>
            <a:ext cx="1828800" cy="274320"/>
          </a:xfrm>
        </p:spPr>
        <p:txBody>
          <a:bodyPr/>
          <a:lstStyle>
            <a:lvl1pPr>
              <a:defRPr baseline="0">
                <a:solidFill>
                  <a:srgbClr val="FFFF00"/>
                </a:solidFill>
              </a:defRPr>
            </a:lvl1pPr>
          </a:lstStyle>
          <a:p>
            <a:fld id="{D7C3A134-F1C3-464B-BF47-54DC2DE08F52}" type="datetimeFigureOut">
              <a:rPr lang="en-US" smtClean="0"/>
              <a:pPr/>
              <a:t>9/30/2014</a:t>
            </a:fld>
            <a:endParaRPr lang="en-US" dirty="0"/>
          </a:p>
        </p:txBody>
      </p:sp>
      <p:sp>
        <p:nvSpPr>
          <p:cNvPr id="5" name="Footer Placeholder 4"/>
          <p:cNvSpPr>
            <a:spLocks noGrp="1"/>
          </p:cNvSpPr>
          <p:nvPr>
            <p:ph type="ftr" sz="quarter" idx="11"/>
          </p:nvPr>
        </p:nvSpPr>
        <p:spPr/>
        <p:txBody>
          <a:bodyPr/>
          <a:lstStyle>
            <a:lvl1pPr>
              <a:defRPr kumimoji="0" lang="en-US" sz="1400" b="1" kern="1200" baseline="0" dirty="0" smtClean="0">
                <a:solidFill>
                  <a:srgbClr val="FFFF00"/>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a:lstStyle>
            <a:lvl1pPr>
              <a:defRPr kumimoji="0" lang="en-US" sz="1200" kern="1200" baseline="0" smtClean="0">
                <a:solidFill>
                  <a:srgbClr val="FFFF00"/>
                </a:solidFill>
                <a:latin typeface="+mn-lt"/>
                <a:ea typeface="+mn-ea"/>
                <a:cs typeface="+mn-cs"/>
              </a:defRPr>
            </a:lvl1pPr>
          </a:lstStyle>
          <a:p>
            <a:fld id="{9648F39E-9C37-485F-AC97-16BB4BDF9F49}" type="slidenum">
              <a:rPr lang="en-US" smtClean="0"/>
              <a:pPr/>
              <a:t>‹#›</a:t>
            </a:fld>
            <a:endParaRPr lang="en-US" dirty="0"/>
          </a:p>
        </p:txBody>
      </p:sp>
      <p:pic>
        <p:nvPicPr>
          <p:cNvPr id="7" name="Picture 2" descr="highway slice 2"/>
          <p:cNvPicPr>
            <a:picLocks noChangeAspect="1" noChangeArrowheads="1"/>
          </p:cNvPicPr>
          <p:nvPr userDrawn="1"/>
        </p:nvPicPr>
        <p:blipFill>
          <a:blip r:embed="rId2" cstate="print"/>
          <a:srcRect r="40000"/>
          <a:stretch>
            <a:fillRect/>
          </a:stretch>
        </p:blipFill>
        <p:spPr bwMode="auto">
          <a:xfrm>
            <a:off x="-152400" y="0"/>
            <a:ext cx="914400" cy="6858000"/>
          </a:xfrm>
          <a:prstGeom prst="rect">
            <a:avLst/>
          </a:prstGeom>
          <a:noFill/>
          <a:ln w="9525">
            <a:noFill/>
            <a:miter lim="800000"/>
            <a:headEnd/>
            <a:tailEnd/>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0"/>
            <a:ext cx="1066800" cy="931773"/>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0"/>
            <a:ext cx="1066800" cy="931773"/>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0"/>
            <a:ext cx="1066800" cy="93177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0"/>
            <a:ext cx="1066800" cy="93177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epia pavement-marking.jpg"/>
          <p:cNvPicPr>
            <a:picLocks noChangeAspect="1"/>
          </p:cNvPicPr>
          <p:nvPr userDrawn="1"/>
        </p:nvPicPr>
        <p:blipFill>
          <a:blip r:embed="rId2" cstate="print">
            <a:duotone>
              <a:schemeClr val="bg2">
                <a:shade val="45000"/>
                <a:satMod val="135000"/>
              </a:schemeClr>
              <a:prstClr val="white"/>
            </a:duotone>
          </a:blip>
          <a:srcRect b="25351"/>
          <a:stretch>
            <a:fillRect/>
          </a:stretch>
        </p:blipFill>
        <p:spPr>
          <a:xfrm>
            <a:off x="0" y="1066800"/>
            <a:ext cx="9144000" cy="5257800"/>
          </a:xfrm>
          <a:prstGeom prst="rect">
            <a:avLst/>
          </a:prstGeom>
          <a:effectLst>
            <a:innerShdw blurRad="482600" dist="292100" dir="8760000">
              <a:prstClr val="black">
                <a:alpha val="37000"/>
              </a:prstClr>
            </a:innerShdw>
          </a:effectLst>
        </p:spPr>
      </p:pic>
      <p:sp>
        <p:nvSpPr>
          <p:cNvPr id="2" name="Title 1"/>
          <p:cNvSpPr>
            <a:spLocks noGrp="1"/>
          </p:cNvSpPr>
          <p:nvPr>
            <p:ph type="title"/>
          </p:nvPr>
        </p:nvSpPr>
        <p:spPr>
          <a:xfrm>
            <a:off x="0" y="228600"/>
            <a:ext cx="8229600" cy="1295400"/>
          </a:xfrm>
        </p:spPr>
        <p:txBody>
          <a:bodyP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D7C3A134-F1C3-464B-BF47-54DC2DE08F52}"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8" name="TextBox 7"/>
          <p:cNvSpPr txBox="1"/>
          <p:nvPr userDrawn="1"/>
        </p:nvSpPr>
        <p:spPr>
          <a:xfrm>
            <a:off x="0" y="6324600"/>
            <a:ext cx="9144000" cy="10772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txBody>
          <a:bodyPr wrap="square" rtlCol="0">
            <a:spAutoFit/>
          </a:bodyPr>
          <a:lstStyle/>
          <a:p>
            <a:endParaRPr lang="en-US" sz="10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0"/>
            <a:ext cx="1066800" cy="93177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9/30/2014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66800"/>
            <a:ext cx="9144000" cy="45720"/>
          </a:xfrm>
          <a:prstGeom prst="rect">
            <a:avLst/>
          </a:prstGeom>
          <a:solidFill>
            <a:schemeClr val="accent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667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95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9/30/2014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Russ.Rivera@ITD.Idaho.Gov"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VI </a:t>
            </a:r>
            <a:br>
              <a:rPr lang="en-US" dirty="0" smtClean="0"/>
            </a:br>
            <a:r>
              <a:rPr lang="en-US" sz="4800" dirty="0" smtClean="0"/>
              <a:t>1964 </a:t>
            </a:r>
            <a:r>
              <a:rPr lang="en-US" sz="4800" dirty="0"/>
              <a:t>Civil Rights Act</a:t>
            </a:r>
            <a:endParaRPr lang="en-US" dirty="0"/>
          </a:p>
        </p:txBody>
      </p:sp>
      <p:sp>
        <p:nvSpPr>
          <p:cNvPr id="3" name="Subtitle 2"/>
          <p:cNvSpPr>
            <a:spLocks noGrp="1"/>
          </p:cNvSpPr>
          <p:nvPr>
            <p:ph type="subTitle" idx="1"/>
          </p:nvPr>
        </p:nvSpPr>
        <p:spPr/>
        <p:txBody>
          <a:bodyPr/>
          <a:lstStyle/>
          <a:p>
            <a:r>
              <a:rPr lang="en-US" dirty="0" smtClean="0"/>
              <a:t>Local Highway Technical Assistance Council</a:t>
            </a:r>
            <a:endParaRPr lang="en-US" dirty="0"/>
          </a:p>
        </p:txBody>
      </p:sp>
      <p:sp>
        <p:nvSpPr>
          <p:cNvPr id="4" name="TextBox 3"/>
          <p:cNvSpPr txBox="1"/>
          <p:nvPr/>
        </p:nvSpPr>
        <p:spPr>
          <a:xfrm>
            <a:off x="1828800" y="6488668"/>
            <a:ext cx="6400800" cy="369332"/>
          </a:xfrm>
          <a:prstGeom prst="rect">
            <a:avLst/>
          </a:prstGeom>
          <a:noFill/>
        </p:spPr>
        <p:txBody>
          <a:bodyPr wrap="square" rtlCol="0">
            <a:spAutoFit/>
          </a:bodyPr>
          <a:lstStyle/>
          <a:p>
            <a:pPr algn="ctr"/>
            <a:r>
              <a:rPr lang="en-US" dirty="0" smtClean="0">
                <a:solidFill>
                  <a:schemeClr val="bg1"/>
                </a:solidFill>
              </a:rPr>
              <a:t>October 2014</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564"/>
            <a:ext cx="3510455" cy="1066800"/>
          </a:xfrm>
        </p:spPr>
        <p:txBody>
          <a:bodyPr/>
          <a:lstStyle/>
          <a:p>
            <a:r>
              <a:rPr lang="en-US" dirty="0" smtClean="0"/>
              <a:t>Homeless</a:t>
            </a:r>
            <a:endParaRPr lang="en-US" dirty="0"/>
          </a:p>
        </p:txBody>
      </p:sp>
      <p:sp>
        <p:nvSpPr>
          <p:cNvPr id="3" name="Content Placeholder 2"/>
          <p:cNvSpPr>
            <a:spLocks noGrp="1"/>
          </p:cNvSpPr>
          <p:nvPr>
            <p:ph idx="1"/>
          </p:nvPr>
        </p:nvSpPr>
        <p:spPr>
          <a:xfrm>
            <a:off x="762000" y="1263959"/>
            <a:ext cx="3962400" cy="5181600"/>
          </a:xfrm>
        </p:spPr>
        <p:txBody>
          <a:bodyPr>
            <a:normAutofit/>
          </a:bodyPr>
          <a:lstStyle/>
          <a:p>
            <a:r>
              <a:rPr lang="en-US" sz="2500" dirty="0" smtClean="0">
                <a:solidFill>
                  <a:schemeClr val="tx1">
                    <a:lumMod val="65000"/>
                    <a:lumOff val="35000"/>
                  </a:schemeClr>
                </a:solidFill>
              </a:rPr>
              <a:t>Female veterans are the fastest growing segment of homeless in the U.S.. </a:t>
            </a:r>
          </a:p>
          <a:p>
            <a:endParaRPr lang="en-US" sz="2500" dirty="0" smtClean="0">
              <a:solidFill>
                <a:schemeClr val="tx1">
                  <a:lumMod val="65000"/>
                  <a:lumOff val="35000"/>
                </a:schemeClr>
              </a:solidFill>
            </a:endParaRPr>
          </a:p>
          <a:p>
            <a:r>
              <a:rPr lang="en-US" sz="2500" dirty="0" smtClean="0">
                <a:solidFill>
                  <a:schemeClr val="tx1">
                    <a:lumMod val="65000"/>
                    <a:lumOff val="35000"/>
                  </a:schemeClr>
                </a:solidFill>
              </a:rPr>
              <a:t>Cities have been successfully sued for unfair treatment of homeless populations.</a:t>
            </a:r>
          </a:p>
          <a:p>
            <a:endParaRPr lang="en-US" sz="2500" dirty="0" smtClean="0">
              <a:solidFill>
                <a:schemeClr val="tx1">
                  <a:lumMod val="65000"/>
                  <a:lumOff val="35000"/>
                </a:schemeClr>
              </a:solidFill>
            </a:endParaRPr>
          </a:p>
          <a:p>
            <a:r>
              <a:rPr lang="en-US" sz="2500" dirty="0" smtClean="0">
                <a:solidFill>
                  <a:schemeClr val="tx1">
                    <a:lumMod val="65000"/>
                    <a:lumOff val="35000"/>
                  </a:schemeClr>
                </a:solidFill>
              </a:rPr>
              <a:t>ITD has developed best practices for working with homeless </a:t>
            </a:r>
            <a:r>
              <a:rPr lang="en-US" sz="2500" dirty="0">
                <a:solidFill>
                  <a:schemeClr val="tx1">
                    <a:lumMod val="65000"/>
                    <a:lumOff val="35000"/>
                  </a:schemeClr>
                </a:solidFill>
              </a:rPr>
              <a:t>p</a:t>
            </a:r>
            <a:r>
              <a:rPr lang="en-US" sz="2500" dirty="0" smtClean="0">
                <a:solidFill>
                  <a:schemeClr val="tx1">
                    <a:lumMod val="65000"/>
                    <a:lumOff val="35000"/>
                  </a:schemeClr>
                </a:solidFill>
              </a:rPr>
              <a:t>opulations. </a:t>
            </a:r>
            <a:endParaRPr lang="en-US" sz="2500" dirty="0">
              <a:solidFill>
                <a:schemeClr val="tx1">
                  <a:lumMod val="65000"/>
                  <a:lumOff val="35000"/>
                </a:schemeClr>
              </a:solidFill>
            </a:endParaRPr>
          </a:p>
        </p:txBody>
      </p:sp>
      <p:pic>
        <p:nvPicPr>
          <p:cNvPr id="1026" name="Picture 2" descr="C:\Users\rrivera\Desktop\Training Photos\homeless.JPG"/>
          <p:cNvPicPr>
            <a:picLocks noChangeAspect="1" noChangeArrowheads="1"/>
          </p:cNvPicPr>
          <p:nvPr/>
        </p:nvPicPr>
        <p:blipFill rotWithShape="1">
          <a:blip r:embed="rId3">
            <a:extLst>
              <a:ext uri="{28A0092B-C50C-407E-A947-70E740481C1C}">
                <a14:useLocalDpi xmlns:a14="http://schemas.microsoft.com/office/drawing/2010/main" val="0"/>
              </a:ext>
            </a:extLst>
          </a:blip>
          <a:srcRect l="6605" t="5984" r="20166" b="23955"/>
          <a:stretch/>
        </p:blipFill>
        <p:spPr bwMode="auto">
          <a:xfrm>
            <a:off x="4953000" y="990600"/>
            <a:ext cx="3886200" cy="2129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rrivera\Desktop\Homeless\1d7bL3_AuSt_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95" y="3581400"/>
            <a:ext cx="4299707" cy="28641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151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362200" y="1086805"/>
            <a:ext cx="6172200" cy="3154710"/>
          </a:xfrm>
          <a:prstGeom prst="rect">
            <a:avLst/>
          </a:prstGeom>
          <a:noFill/>
        </p:spPr>
        <p:txBody>
          <a:bodyPr wrap="square" rtlCol="0">
            <a:spAutoFit/>
          </a:bodyPr>
          <a:lstStyle/>
          <a:p>
            <a:pPr marL="0" indent="0" algn="ctr">
              <a:buNone/>
            </a:pPr>
            <a:endParaRPr lang="en-US" sz="2800" dirty="0" smtClean="0"/>
          </a:p>
          <a:p>
            <a:pPr marL="0" indent="0" algn="ctr">
              <a:buNone/>
            </a:pPr>
            <a:r>
              <a:rPr lang="en-US" sz="2800" dirty="0" smtClean="0">
                <a:solidFill>
                  <a:schemeClr val="tx1"/>
                </a:solidFill>
              </a:rPr>
              <a:t>For </a:t>
            </a:r>
            <a:r>
              <a:rPr lang="en-US" sz="2800" dirty="0">
                <a:solidFill>
                  <a:schemeClr val="tx1"/>
                </a:solidFill>
              </a:rPr>
              <a:t>more information contact</a:t>
            </a:r>
          </a:p>
          <a:p>
            <a:pPr marL="0" indent="0" algn="ctr">
              <a:buNone/>
            </a:pPr>
            <a:r>
              <a:rPr lang="en-US" sz="2800" dirty="0">
                <a:solidFill>
                  <a:schemeClr val="tx1"/>
                </a:solidFill>
              </a:rPr>
              <a:t>Russ Rivera</a:t>
            </a:r>
          </a:p>
          <a:p>
            <a:pPr marL="0" indent="0" algn="ctr">
              <a:buNone/>
            </a:pPr>
            <a:r>
              <a:rPr lang="en-US" sz="2800" dirty="0">
                <a:solidFill>
                  <a:schemeClr val="tx1"/>
                </a:solidFill>
              </a:rPr>
              <a:t>Contract Compliance Officer</a:t>
            </a:r>
          </a:p>
          <a:p>
            <a:pPr marL="0" indent="0" algn="ctr">
              <a:buNone/>
            </a:pPr>
            <a:r>
              <a:rPr lang="en-US" sz="2800" dirty="0">
                <a:solidFill>
                  <a:schemeClr val="tx1"/>
                </a:solidFill>
              </a:rPr>
              <a:t>(208) 334-8152</a:t>
            </a:r>
          </a:p>
          <a:p>
            <a:pPr marL="0" indent="0" algn="ctr">
              <a:buNone/>
            </a:pPr>
            <a:endParaRPr lang="en-US" sz="2800" dirty="0" smtClean="0"/>
          </a:p>
          <a:p>
            <a:pPr marL="0" indent="0" algn="ctr">
              <a:buNone/>
            </a:pPr>
            <a:r>
              <a:rPr lang="en-US" sz="2800" b="0" dirty="0" smtClean="0">
                <a:solidFill>
                  <a:schemeClr val="accent1"/>
                </a:solidFill>
                <a:hlinkClick r:id="rId2"/>
              </a:rPr>
              <a:t>russ.rivera@itd.idaho.gov</a:t>
            </a:r>
            <a:endParaRPr lang="en-US" sz="2800" b="0" dirty="0" smtClean="0">
              <a:solidFill>
                <a:schemeClr val="accent1"/>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3191" y1="28448" x2="13191" y2="28448"/>
                        <a14:foregroundMark x1="8511" y1="47414" x2="8511" y2="47414"/>
                        <a14:foregroundMark x1="8936" y1="51293" x2="8936" y2="51293"/>
                        <a14:foregroundMark x1="5957" y1="58621" x2="5957" y2="58621"/>
                        <a14:foregroundMark x1="9362" y1="64224" x2="9362" y2="64224"/>
                        <a14:foregroundMark x1="11915" y1="70259" x2="11915" y2="70259"/>
                        <a14:foregroundMark x1="14468" y1="75431" x2="14468" y2="75431"/>
                        <a14:foregroundMark x1="18298" y1="79741" x2="18298" y2="79741"/>
                        <a14:foregroundMark x1="25106" y1="81897" x2="25106" y2="81897"/>
                        <a14:foregroundMark x1="30638" y1="85776" x2="30638" y2="85776"/>
                        <a14:foregroundMark x1="35319" y1="87931" x2="35319" y2="87931"/>
                        <a14:foregroundMark x1="40000" y1="90086" x2="40000" y2="90086"/>
                        <a14:foregroundMark x1="44255" y1="90517" x2="44255" y2="90517"/>
                        <a14:foregroundMark x1="49362" y1="90948" x2="49362" y2="90948"/>
                        <a14:foregroundMark x1="53617" y1="91379" x2="53617" y2="91379"/>
                        <a14:foregroundMark x1="62979" y1="89224" x2="62979" y2="89224"/>
                        <a14:foregroundMark x1="68085" y1="87069" x2="68085" y2="87069"/>
                        <a14:foregroundMark x1="73191" y1="83621" x2="73191" y2="83621"/>
                        <a14:foregroundMark x1="77872" y1="79741" x2="77872" y2="79741"/>
                        <a14:foregroundMark x1="82128" y1="74569" x2="82128" y2="74569"/>
                        <a14:foregroundMark x1="85106" y1="70690" x2="85106" y2="70690"/>
                        <a14:foregroundMark x1="86809" y1="66810" x2="86809" y2="66810"/>
                        <a14:foregroundMark x1="89362" y1="60345" x2="89362" y2="60345"/>
                        <a14:foregroundMark x1="91064" y1="55172" x2="91064" y2="55172"/>
                        <a14:foregroundMark x1="91064" y1="47414" x2="91064" y2="47414"/>
                        <a14:foregroundMark x1="87660" y1="28017" x2="87660" y2="28017"/>
                        <a14:foregroundMark x1="37447" y1="6466" x2="37447" y2="6466"/>
                        <a14:foregroundMark x1="41277" y1="5603" x2="41277" y2="5603"/>
                        <a14:foregroundMark x1="50213" y1="4741" x2="50213" y2="4741"/>
                        <a14:foregroundMark x1="58298" y1="7759" x2="58298" y2="7759"/>
                        <a14:foregroundMark x1="62979" y1="7328" x2="62979" y2="7328"/>
                        <a14:backgroundMark x1="7660" y1="53448" x2="7660" y2="53448"/>
                        <a14:backgroundMark x1="63830" y1="8190" x2="63830" y2="8190"/>
                        <a14:backgroundMark x1="63404" y1="7759" x2="63404" y2="7759"/>
                        <a14:backgroundMark x1="50213" y1="6897" x2="50213" y2="6897"/>
                        <a14:backgroundMark x1="43404" y1="7328" x2="43404" y2="7328"/>
                        <a14:backgroundMark x1="38298" y1="6034" x2="38298" y2="6034"/>
                        <a14:backgroundMark x1="38298" y1="6466" x2="38298" y2="6466"/>
                        <a14:backgroundMark x1="83404" y1="76293" x2="83404" y2="76293"/>
                        <a14:backgroundMark x1="80000" y1="81897" x2="80000" y2="81897"/>
                        <a14:backgroundMark x1="75319" y1="84914" x2="75319" y2="84914"/>
                        <a14:backgroundMark x1="65532" y1="91379" x2="65532" y2="91379"/>
                        <a14:backgroundMark x1="67234" y1="87931" x2="67234" y2="87931"/>
                        <a14:backgroundMark x1="34468" y1="90517" x2="34468" y2="90517"/>
                        <a14:backgroundMark x1="25532" y1="84052" x2="25532" y2="84052"/>
                        <a14:backgroundMark x1="16596" y1="75862" x2="16596" y2="75862"/>
                        <a14:backgroundMark x1="19574" y1="80172" x2="19574" y2="80172"/>
                        <a14:backgroundMark x1="7660" y1="59483" x2="7660" y2="59483"/>
                        <a14:backgroundMark x1="8936" y1="50000" x2="8936" y2="50000"/>
                      </a14:backgroundRemoval>
                    </a14:imgEffect>
                  </a14:imgLayer>
                </a14:imgProps>
              </a:ext>
              <a:ext uri="{28A0092B-C50C-407E-A947-70E740481C1C}">
                <a14:useLocalDpi xmlns:a14="http://schemas.microsoft.com/office/drawing/2010/main" val="0"/>
              </a:ext>
            </a:extLst>
          </a:blip>
          <a:stretch>
            <a:fillRect/>
          </a:stretch>
        </p:blipFill>
        <p:spPr>
          <a:xfrm>
            <a:off x="1143000" y="1480000"/>
            <a:ext cx="1417320" cy="1399604"/>
          </a:xfrm>
          <a:prstGeom prst="rect">
            <a:avLst/>
          </a:prstGeom>
        </p:spPr>
      </p:pic>
    </p:spTree>
    <p:extLst>
      <p:ext uri="{BB962C8B-B14F-4D97-AF65-F5344CB8AC3E}">
        <p14:creationId xmlns:p14="http://schemas.microsoft.com/office/powerpoint/2010/main" val="3790380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924800" cy="1252728"/>
          </a:xfrm>
        </p:spPr>
        <p:txBody>
          <a:bodyPr/>
          <a:lstStyle/>
          <a:p>
            <a:r>
              <a:rPr lang="en-US" b="1" dirty="0" smtClean="0">
                <a:solidFill>
                  <a:schemeClr val="accent1"/>
                </a:solidFill>
                <a:effectLst/>
              </a:rPr>
              <a:t>Civil Rights Act of 1964</a:t>
            </a:r>
            <a:endParaRPr lang="en-US" b="1" dirty="0">
              <a:solidFill>
                <a:schemeClr val="accent1"/>
              </a:solidFill>
              <a:effectLst/>
            </a:endParaRPr>
          </a:p>
        </p:txBody>
      </p:sp>
      <p:sp>
        <p:nvSpPr>
          <p:cNvPr id="3" name="Content Placeholder 2"/>
          <p:cNvSpPr>
            <a:spLocks noGrp="1"/>
          </p:cNvSpPr>
          <p:nvPr>
            <p:ph idx="1"/>
          </p:nvPr>
        </p:nvSpPr>
        <p:spPr>
          <a:xfrm>
            <a:off x="457200" y="5656632"/>
            <a:ext cx="8229600" cy="953861"/>
          </a:xfrm>
        </p:spPr>
        <p:txBody>
          <a:bodyPr>
            <a:normAutofit fontScale="85000" lnSpcReduction="20000"/>
          </a:bodyPr>
          <a:lstStyle/>
          <a:p>
            <a:pPr marL="341313" lvl="1" indent="0" algn="ctr">
              <a:buNone/>
            </a:pPr>
            <a:r>
              <a:rPr lang="en-US" sz="3200" b="1" dirty="0">
                <a:solidFill>
                  <a:schemeClr val="tx1"/>
                </a:solidFill>
              </a:rPr>
              <a:t>July 2, </a:t>
            </a:r>
            <a:r>
              <a:rPr lang="en-US" sz="3200" b="1" dirty="0" smtClean="0">
                <a:solidFill>
                  <a:schemeClr val="tx1"/>
                </a:solidFill>
              </a:rPr>
              <a:t>1964, President Lyndon </a:t>
            </a:r>
            <a:r>
              <a:rPr lang="en-US" sz="3200" b="1" dirty="0">
                <a:solidFill>
                  <a:schemeClr val="tx1"/>
                </a:solidFill>
              </a:rPr>
              <a:t>B. Johnson</a:t>
            </a:r>
            <a:endParaRPr lang="en-US" sz="2800" b="1" dirty="0">
              <a:solidFill>
                <a:schemeClr val="tx1"/>
              </a:solidFill>
            </a:endParaRPr>
          </a:p>
          <a:p>
            <a:pPr marL="341313" lvl="1" indent="0" algn="ctr">
              <a:buNone/>
            </a:pPr>
            <a:r>
              <a:rPr lang="en-US" sz="3200" b="1" dirty="0" smtClean="0">
                <a:solidFill>
                  <a:schemeClr val="tx1"/>
                </a:solidFill>
              </a:rPr>
              <a:t>Signed the Act into law</a:t>
            </a:r>
            <a:endParaRPr lang="en-US" sz="2800" b="1" dirty="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41" y="2133599"/>
            <a:ext cx="2742220" cy="309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715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72" y="228600"/>
            <a:ext cx="8229600" cy="981075"/>
          </a:xfrm>
        </p:spPr>
        <p:txBody>
          <a:bodyPr>
            <a:normAutofit/>
          </a:bodyPr>
          <a:lstStyle/>
          <a:p>
            <a:r>
              <a:rPr lang="en-US" dirty="0" smtClean="0">
                <a:solidFill>
                  <a:schemeClr val="accent1"/>
                </a:solidFill>
              </a:rPr>
              <a:t>Title VI Requires:</a:t>
            </a:r>
            <a:endParaRPr lang="en-US" dirty="0">
              <a:solidFill>
                <a:schemeClr val="accent1"/>
              </a:solidFill>
            </a:endParaRPr>
          </a:p>
        </p:txBody>
      </p:sp>
      <p:sp>
        <p:nvSpPr>
          <p:cNvPr id="3" name="Content Placeholder 2"/>
          <p:cNvSpPr>
            <a:spLocks noGrp="1"/>
          </p:cNvSpPr>
          <p:nvPr>
            <p:ph idx="1"/>
          </p:nvPr>
        </p:nvSpPr>
        <p:spPr>
          <a:xfrm>
            <a:off x="1066800" y="1600200"/>
            <a:ext cx="7520940" cy="3048000"/>
          </a:xfrm>
        </p:spPr>
        <p:txBody>
          <a:bodyPr>
            <a:normAutofit/>
          </a:bodyPr>
          <a:lstStyle/>
          <a:p>
            <a:pPr marL="457200" lvl="1" indent="0">
              <a:buNone/>
            </a:pPr>
            <a:r>
              <a:rPr lang="en-US" sz="2600" dirty="0" smtClean="0">
                <a:solidFill>
                  <a:schemeClr val="tx1"/>
                </a:solidFill>
              </a:rPr>
              <a:t>“No </a:t>
            </a:r>
            <a:r>
              <a:rPr lang="en-US" sz="2600" dirty="0">
                <a:solidFill>
                  <a:schemeClr val="tx1"/>
                </a:solidFill>
              </a:rPr>
              <a:t>person in the United States shall, on the ground of race, color, or national origin, be excluded from participation in, be denied the benefits of, or be subjected to discrimination under any program or activity receiving Federal financial assistance</a:t>
            </a:r>
            <a:r>
              <a:rPr lang="en-US" sz="2600" dirty="0" smtClean="0">
                <a:solidFill>
                  <a:schemeClr val="tx1"/>
                </a:solidFill>
              </a:rPr>
              <a:t>.” </a:t>
            </a:r>
          </a:p>
        </p:txBody>
      </p:sp>
    </p:spTree>
    <p:extLst>
      <p:ext uri="{BB962C8B-B14F-4D97-AF65-F5344CB8AC3E}">
        <p14:creationId xmlns:p14="http://schemas.microsoft.com/office/powerpoint/2010/main" val="886777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0696" y="1314896"/>
            <a:ext cx="1752600" cy="685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5" name="TextBox 4"/>
          <p:cNvSpPr txBox="1"/>
          <p:nvPr/>
        </p:nvSpPr>
        <p:spPr>
          <a:xfrm>
            <a:off x="2398154" y="1340580"/>
            <a:ext cx="1752600" cy="646331"/>
          </a:xfrm>
          <a:prstGeom prst="rect">
            <a:avLst/>
          </a:prstGeom>
          <a:noFill/>
        </p:spPr>
        <p:txBody>
          <a:bodyPr wrap="square" rtlCol="0">
            <a:spAutoFit/>
          </a:bodyPr>
          <a:lstStyle/>
          <a:p>
            <a:r>
              <a:rPr lang="en-US" dirty="0" smtClean="0"/>
              <a:t>US Dept. Of Transportation</a:t>
            </a:r>
            <a:endParaRPr lang="en-US" dirty="0"/>
          </a:p>
        </p:txBody>
      </p:sp>
      <p:sp>
        <p:nvSpPr>
          <p:cNvPr id="7" name="TextBox 6"/>
          <p:cNvSpPr txBox="1"/>
          <p:nvPr/>
        </p:nvSpPr>
        <p:spPr>
          <a:xfrm>
            <a:off x="1379868" y="2528071"/>
            <a:ext cx="1168698" cy="369332"/>
          </a:xfrm>
          <a:prstGeom prst="rect">
            <a:avLst/>
          </a:prstGeom>
          <a:noFill/>
        </p:spPr>
        <p:txBody>
          <a:bodyPr wrap="square" rtlCol="0">
            <a:spAutoFit/>
          </a:bodyPr>
          <a:lstStyle/>
          <a:p>
            <a:r>
              <a:rPr lang="en-US" dirty="0" smtClean="0"/>
              <a:t>FHWA</a:t>
            </a:r>
            <a:endParaRPr lang="en-US" dirty="0"/>
          </a:p>
        </p:txBody>
      </p:sp>
      <p:sp>
        <p:nvSpPr>
          <p:cNvPr id="10" name="TextBox 9"/>
          <p:cNvSpPr txBox="1"/>
          <p:nvPr/>
        </p:nvSpPr>
        <p:spPr>
          <a:xfrm>
            <a:off x="2855391" y="2540425"/>
            <a:ext cx="880392" cy="369332"/>
          </a:xfrm>
          <a:prstGeom prst="rect">
            <a:avLst/>
          </a:prstGeom>
          <a:noFill/>
        </p:spPr>
        <p:txBody>
          <a:bodyPr wrap="square" rtlCol="0">
            <a:spAutoFit/>
          </a:bodyPr>
          <a:lstStyle/>
          <a:p>
            <a:r>
              <a:rPr lang="en-US" dirty="0" smtClean="0"/>
              <a:t> FTA</a:t>
            </a:r>
            <a:endParaRPr lang="en-US" dirty="0"/>
          </a:p>
        </p:txBody>
      </p:sp>
      <p:sp>
        <p:nvSpPr>
          <p:cNvPr id="12" name="TextBox 11"/>
          <p:cNvSpPr txBox="1"/>
          <p:nvPr/>
        </p:nvSpPr>
        <p:spPr>
          <a:xfrm>
            <a:off x="4342597" y="2528071"/>
            <a:ext cx="903249" cy="369332"/>
          </a:xfrm>
          <a:prstGeom prst="rect">
            <a:avLst/>
          </a:prstGeom>
          <a:noFill/>
        </p:spPr>
        <p:txBody>
          <a:bodyPr wrap="square" rtlCol="0">
            <a:spAutoFit/>
          </a:bodyPr>
          <a:lstStyle/>
          <a:p>
            <a:r>
              <a:rPr lang="en-US" dirty="0" smtClean="0"/>
              <a:t> FAA</a:t>
            </a:r>
            <a:endParaRPr lang="en-US" dirty="0"/>
          </a:p>
        </p:txBody>
      </p:sp>
      <p:cxnSp>
        <p:nvCxnSpPr>
          <p:cNvPr id="14" name="Straight Connector 13"/>
          <p:cNvCxnSpPr>
            <a:stCxn id="4" idx="2"/>
            <a:endCxn id="9" idx="0"/>
          </p:cNvCxnSpPr>
          <p:nvPr/>
        </p:nvCxnSpPr>
        <p:spPr>
          <a:xfrm flipH="1">
            <a:off x="3246356" y="2000696"/>
            <a:ext cx="10640" cy="515707"/>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a:stCxn id="6" idx="0"/>
            <a:endCxn id="4" idx="2"/>
          </p:cNvCxnSpPr>
          <p:nvPr/>
        </p:nvCxnSpPr>
        <p:spPr>
          <a:xfrm flipV="1">
            <a:off x="1828800" y="2000696"/>
            <a:ext cx="1428196" cy="515707"/>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a:stCxn id="4" idx="2"/>
            <a:endCxn id="11" idx="0"/>
          </p:cNvCxnSpPr>
          <p:nvPr/>
        </p:nvCxnSpPr>
        <p:spPr>
          <a:xfrm>
            <a:off x="3256996" y="2000696"/>
            <a:ext cx="1447800" cy="521541"/>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a:stCxn id="24" idx="0"/>
            <a:endCxn id="6" idx="2"/>
          </p:cNvCxnSpPr>
          <p:nvPr/>
        </p:nvCxnSpPr>
        <p:spPr>
          <a:xfrm flipH="1" flipV="1">
            <a:off x="1828800" y="2897403"/>
            <a:ext cx="1415001" cy="79117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a:stCxn id="24" idx="0"/>
            <a:endCxn id="9" idx="2"/>
          </p:cNvCxnSpPr>
          <p:nvPr/>
        </p:nvCxnSpPr>
        <p:spPr>
          <a:xfrm flipV="1">
            <a:off x="3243801" y="2897403"/>
            <a:ext cx="2555" cy="79117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a:stCxn id="24" idx="0"/>
          </p:cNvCxnSpPr>
          <p:nvPr/>
        </p:nvCxnSpPr>
        <p:spPr>
          <a:xfrm flipV="1">
            <a:off x="3243801" y="2897403"/>
            <a:ext cx="1404399" cy="79117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43" name="Right Brace 42"/>
          <p:cNvSpPr/>
          <p:nvPr/>
        </p:nvSpPr>
        <p:spPr>
          <a:xfrm>
            <a:off x="5334000" y="1421333"/>
            <a:ext cx="381000" cy="14819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
        <p:nvSpPr>
          <p:cNvPr id="44" name="Right Brace 43"/>
          <p:cNvSpPr/>
          <p:nvPr/>
        </p:nvSpPr>
        <p:spPr>
          <a:xfrm>
            <a:off x="4133296" y="3596097"/>
            <a:ext cx="381000" cy="1099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
        <p:nvSpPr>
          <p:cNvPr id="45" name="TextBox 44"/>
          <p:cNvSpPr txBox="1"/>
          <p:nvPr/>
        </p:nvSpPr>
        <p:spPr>
          <a:xfrm>
            <a:off x="5715000" y="1977619"/>
            <a:ext cx="899605" cy="369332"/>
          </a:xfrm>
          <a:prstGeom prst="rect">
            <a:avLst/>
          </a:prstGeom>
          <a:noFill/>
        </p:spPr>
        <p:txBody>
          <a:bodyPr wrap="none" rtlCol="0">
            <a:spAutoFit/>
          </a:bodyPr>
          <a:lstStyle/>
          <a:p>
            <a:r>
              <a:rPr lang="en-US" dirty="0" smtClean="0"/>
              <a:t>Federal</a:t>
            </a:r>
            <a:endParaRPr lang="en-US" dirty="0"/>
          </a:p>
        </p:txBody>
      </p:sp>
      <p:sp>
        <p:nvSpPr>
          <p:cNvPr id="49" name="TextBox 48"/>
          <p:cNvSpPr txBox="1"/>
          <p:nvPr/>
        </p:nvSpPr>
        <p:spPr>
          <a:xfrm>
            <a:off x="4509105" y="5560441"/>
            <a:ext cx="3491895" cy="369332"/>
          </a:xfrm>
          <a:prstGeom prst="rect">
            <a:avLst/>
          </a:prstGeom>
          <a:noFill/>
        </p:spPr>
        <p:txBody>
          <a:bodyPr wrap="square" rtlCol="0">
            <a:spAutoFit/>
          </a:bodyPr>
          <a:lstStyle/>
          <a:p>
            <a:r>
              <a:rPr lang="en-US" dirty="0" smtClean="0"/>
              <a:t>Local Public Agency (LPA)</a:t>
            </a:r>
            <a:endParaRPr lang="en-US" dirty="0"/>
          </a:p>
        </p:txBody>
      </p:sp>
      <p:sp>
        <p:nvSpPr>
          <p:cNvPr id="50" name="Right Brace 49"/>
          <p:cNvSpPr/>
          <p:nvPr/>
        </p:nvSpPr>
        <p:spPr>
          <a:xfrm>
            <a:off x="4150789" y="5230757"/>
            <a:ext cx="381000" cy="1028700"/>
          </a:xfrm>
          <a:prstGeom prst="rightBrace">
            <a:avLst>
              <a:gd name="adj1" fmla="val 146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
        <p:nvSpPr>
          <p:cNvPr id="51" name="TextBox 50"/>
          <p:cNvSpPr txBox="1"/>
          <p:nvPr/>
        </p:nvSpPr>
        <p:spPr>
          <a:xfrm>
            <a:off x="4531789" y="3960940"/>
            <a:ext cx="4002611" cy="369332"/>
          </a:xfrm>
          <a:prstGeom prst="rect">
            <a:avLst/>
          </a:prstGeom>
          <a:noFill/>
        </p:spPr>
        <p:txBody>
          <a:bodyPr wrap="square" rtlCol="0">
            <a:spAutoFit/>
          </a:bodyPr>
          <a:lstStyle/>
          <a:p>
            <a:r>
              <a:rPr lang="en-US" dirty="0" smtClean="0"/>
              <a:t>State Transportation Agency (STA)</a:t>
            </a:r>
            <a:endParaRPr lang="en-US" dirty="0"/>
          </a:p>
        </p:txBody>
      </p:sp>
      <p:cxnSp>
        <p:nvCxnSpPr>
          <p:cNvPr id="53" name="Straight Connector 52"/>
          <p:cNvCxnSpPr>
            <a:stCxn id="52" idx="0"/>
            <a:endCxn id="24" idx="2"/>
          </p:cNvCxnSpPr>
          <p:nvPr/>
        </p:nvCxnSpPr>
        <p:spPr>
          <a:xfrm flipV="1">
            <a:off x="3236354" y="4602973"/>
            <a:ext cx="7447" cy="699442"/>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6376214" y="1942435"/>
            <a:ext cx="2615386" cy="738664"/>
          </a:xfrm>
          <a:prstGeom prst="rect">
            <a:avLst/>
          </a:prstGeom>
          <a:noFill/>
        </p:spPr>
        <p:txBody>
          <a:bodyPr wrap="square" rtlCol="0">
            <a:spAutoFit/>
          </a:bodyPr>
          <a:lstStyle/>
          <a:p>
            <a:pPr marL="223838" lvl="1">
              <a:buClr>
                <a:srgbClr val="F96A1B"/>
              </a:buClr>
              <a:buFontTx/>
              <a:buChar char="•"/>
            </a:pPr>
            <a:r>
              <a:rPr lang="en-US" sz="1400" dirty="0" smtClean="0"/>
              <a:t>Highway Funding</a:t>
            </a:r>
            <a:endParaRPr lang="en-US" sz="1400" dirty="0"/>
          </a:p>
          <a:p>
            <a:pPr marL="223838" lvl="1">
              <a:buClr>
                <a:srgbClr val="F96A1B"/>
              </a:buClr>
              <a:buFontTx/>
              <a:buChar char="•"/>
            </a:pPr>
            <a:r>
              <a:rPr lang="en-US" sz="1400" dirty="0" smtClean="0"/>
              <a:t>Lands Highway </a:t>
            </a:r>
            <a:r>
              <a:rPr lang="en-US" sz="1400" dirty="0"/>
              <a:t>Funding</a:t>
            </a:r>
          </a:p>
          <a:p>
            <a:endParaRPr lang="en-US" sz="1400" dirty="0"/>
          </a:p>
        </p:txBody>
      </p:sp>
      <p:sp>
        <p:nvSpPr>
          <p:cNvPr id="55" name="Title 1"/>
          <p:cNvSpPr>
            <a:spLocks noGrp="1"/>
          </p:cNvSpPr>
          <p:nvPr>
            <p:ph type="title"/>
          </p:nvPr>
        </p:nvSpPr>
        <p:spPr>
          <a:xfrm>
            <a:off x="779721" y="-10855"/>
            <a:ext cx="8229600" cy="1421333"/>
          </a:xfrm>
        </p:spPr>
        <p:txBody>
          <a:bodyPr/>
          <a:lstStyle/>
          <a:p>
            <a:r>
              <a:rPr lang="en-US" dirty="0" smtClean="0">
                <a:solidFill>
                  <a:schemeClr val="accent1"/>
                </a:solidFill>
              </a:rPr>
              <a:t>How Title VI Works</a:t>
            </a:r>
            <a:endParaRPr lang="en-US" dirty="0">
              <a:solidFill>
                <a:schemeClr val="accent1"/>
              </a:solidFill>
            </a:endParaRPr>
          </a:p>
        </p:txBody>
      </p:sp>
      <p:pic>
        <p:nvPicPr>
          <p:cNvPr id="81"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782" y="3112325"/>
            <a:ext cx="483771" cy="48377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865356" y="2516403"/>
            <a:ext cx="762000" cy="381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1" name="Rounded Rectangle 10"/>
          <p:cNvSpPr/>
          <p:nvPr/>
        </p:nvSpPr>
        <p:spPr>
          <a:xfrm>
            <a:off x="4323796" y="2522237"/>
            <a:ext cx="762000" cy="381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6" name="Rounded Rectangle 5"/>
          <p:cNvSpPr/>
          <p:nvPr/>
        </p:nvSpPr>
        <p:spPr>
          <a:xfrm>
            <a:off x="1447800" y="2516403"/>
            <a:ext cx="762000" cy="381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5" name="TextBox 24"/>
          <p:cNvSpPr txBox="1"/>
          <p:nvPr/>
        </p:nvSpPr>
        <p:spPr>
          <a:xfrm>
            <a:off x="2385633" y="3679643"/>
            <a:ext cx="1740852" cy="923330"/>
          </a:xfrm>
          <a:prstGeom prst="rect">
            <a:avLst/>
          </a:prstGeom>
          <a:noFill/>
        </p:spPr>
        <p:txBody>
          <a:bodyPr wrap="square" rtlCol="0">
            <a:spAutoFit/>
          </a:bodyPr>
          <a:lstStyle/>
          <a:p>
            <a:pPr algn="ctr"/>
            <a:r>
              <a:rPr lang="en-US" dirty="0" smtClean="0"/>
              <a:t>Idaho Transportation Department</a:t>
            </a:r>
            <a:endParaRPr lang="en-US" dirty="0"/>
          </a:p>
        </p:txBody>
      </p:sp>
      <p:sp>
        <p:nvSpPr>
          <p:cNvPr id="24" name="Rounded Rectangle 23"/>
          <p:cNvSpPr/>
          <p:nvPr/>
        </p:nvSpPr>
        <p:spPr>
          <a:xfrm>
            <a:off x="2405601" y="3688573"/>
            <a:ext cx="1676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52" name="Rounded Rectangle 51"/>
          <p:cNvSpPr/>
          <p:nvPr/>
        </p:nvSpPr>
        <p:spPr>
          <a:xfrm>
            <a:off x="2398154" y="5302415"/>
            <a:ext cx="1676400" cy="914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Mountain Home </a:t>
            </a:r>
            <a:endParaRPr lang="en-US" dirty="0">
              <a:solidFill>
                <a:schemeClr val="bg1"/>
              </a:solidFill>
            </a:endParaRPr>
          </a:p>
        </p:txBody>
      </p:sp>
      <p:pic>
        <p:nvPicPr>
          <p:cNvPr id="88"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191" y="3133476"/>
            <a:ext cx="483771" cy="48377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4414" y="3117088"/>
            <a:ext cx="483771" cy="48377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1915" y="4800600"/>
            <a:ext cx="483771" cy="48377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783" y="2140295"/>
            <a:ext cx="483771" cy="48377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110" y="2105065"/>
            <a:ext cx="483771" cy="48377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C:\Users\rrivera\AppData\Local\Microsoft\Windows\Temporary Internet Files\Content.IE5\4AYER4S9\MC9004414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40049"/>
            <a:ext cx="483771" cy="48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531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Subrecipient Responsibilities</a:t>
            </a:r>
            <a:endParaRPr lang="en-US" dirty="0">
              <a:solidFill>
                <a:schemeClr val="accent1"/>
              </a:solidFill>
            </a:endParaRPr>
          </a:p>
        </p:txBody>
      </p:sp>
      <p:sp>
        <p:nvSpPr>
          <p:cNvPr id="3" name="Content Placeholder 2"/>
          <p:cNvSpPr>
            <a:spLocks noGrp="1"/>
          </p:cNvSpPr>
          <p:nvPr>
            <p:ph idx="1"/>
          </p:nvPr>
        </p:nvSpPr>
        <p:spPr>
          <a:xfrm>
            <a:off x="838200" y="1408176"/>
            <a:ext cx="7924800" cy="4572000"/>
          </a:xfrm>
        </p:spPr>
        <p:txBody>
          <a:bodyPr>
            <a:normAutofit/>
          </a:bodyPr>
          <a:lstStyle/>
          <a:p>
            <a:pPr marL="457200" lvl="1" indent="-457200">
              <a:lnSpc>
                <a:spcPct val="110000"/>
              </a:lnSpc>
              <a:spcBef>
                <a:spcPts val="0"/>
              </a:spcBef>
              <a:buClr>
                <a:schemeClr val="accent1"/>
              </a:buClr>
              <a:buFont typeface="Wingdings" panose="05000000000000000000" pitchFamily="2" charset="2"/>
              <a:buChar char="§"/>
            </a:pPr>
            <a:r>
              <a:rPr lang="en-US" dirty="0" smtClean="0">
                <a:solidFill>
                  <a:schemeClr val="tx1"/>
                </a:solidFill>
              </a:rPr>
              <a:t>Designate a Title VI Coordinator</a:t>
            </a:r>
          </a:p>
          <a:p>
            <a:pPr marL="457200" lvl="1" indent="-457200">
              <a:lnSpc>
                <a:spcPct val="110000"/>
              </a:lnSpc>
              <a:spcBef>
                <a:spcPts val="0"/>
              </a:spcBef>
              <a:buClr>
                <a:schemeClr val="accent1"/>
              </a:buClr>
              <a:buFont typeface="Wingdings" panose="05000000000000000000" pitchFamily="2" charset="2"/>
              <a:buChar char="§"/>
            </a:pPr>
            <a:r>
              <a:rPr lang="en-US" dirty="0" smtClean="0">
                <a:solidFill>
                  <a:schemeClr val="tx1"/>
                </a:solidFill>
              </a:rPr>
              <a:t>Develop and Sign a Title VI Assurance </a:t>
            </a:r>
            <a:endParaRPr lang="en-US" dirty="0" smtClean="0">
              <a:solidFill>
                <a:schemeClr val="tx1"/>
              </a:solidFill>
            </a:endParaRPr>
          </a:p>
          <a:p>
            <a:pPr marL="722376" lvl="2" indent="-457200">
              <a:lnSpc>
                <a:spcPct val="110000"/>
              </a:lnSpc>
              <a:spcBef>
                <a:spcPts val="0"/>
              </a:spcBef>
              <a:buClr>
                <a:schemeClr val="accent1"/>
              </a:buClr>
              <a:buFont typeface="Wingdings" panose="05000000000000000000" pitchFamily="2" charset="2"/>
              <a:buChar char="§"/>
            </a:pPr>
            <a:r>
              <a:rPr lang="en-US" dirty="0" smtClean="0">
                <a:solidFill>
                  <a:schemeClr val="tx1"/>
                </a:solidFill>
              </a:rPr>
              <a:t>Report accurately on all items on checklist</a:t>
            </a:r>
            <a:endParaRPr lang="en-US" dirty="0" smtClean="0">
              <a:solidFill>
                <a:schemeClr val="tx1"/>
              </a:solidFill>
            </a:endParaRPr>
          </a:p>
          <a:p>
            <a:pPr marL="457200" lvl="1" indent="-457200">
              <a:lnSpc>
                <a:spcPct val="110000"/>
              </a:lnSpc>
              <a:spcBef>
                <a:spcPts val="0"/>
              </a:spcBef>
              <a:buClr>
                <a:schemeClr val="accent1"/>
              </a:buClr>
              <a:buFont typeface="Wingdings" panose="05000000000000000000" pitchFamily="2" charset="2"/>
              <a:buChar char="§"/>
            </a:pPr>
            <a:r>
              <a:rPr lang="en-US" dirty="0" smtClean="0">
                <a:solidFill>
                  <a:schemeClr val="tx1"/>
                </a:solidFill>
              </a:rPr>
              <a:t>Ensure Title VI Provisions are in all Federally </a:t>
            </a:r>
            <a:r>
              <a:rPr lang="en-US" dirty="0">
                <a:solidFill>
                  <a:schemeClr val="tx1"/>
                </a:solidFill>
              </a:rPr>
              <a:t>F</a:t>
            </a:r>
            <a:r>
              <a:rPr lang="en-US" dirty="0" smtClean="0">
                <a:solidFill>
                  <a:schemeClr val="tx1"/>
                </a:solidFill>
              </a:rPr>
              <a:t>unded </a:t>
            </a:r>
            <a:r>
              <a:rPr lang="en-US" dirty="0">
                <a:solidFill>
                  <a:schemeClr val="tx1"/>
                </a:solidFill>
              </a:rPr>
              <a:t>C</a:t>
            </a:r>
            <a:r>
              <a:rPr lang="en-US" dirty="0" smtClean="0">
                <a:solidFill>
                  <a:schemeClr val="tx1"/>
                </a:solidFill>
              </a:rPr>
              <a:t>ontracts </a:t>
            </a:r>
            <a:r>
              <a:rPr lang="en-US" b="1" dirty="0" smtClean="0">
                <a:solidFill>
                  <a:schemeClr val="accent3">
                    <a:lumMod val="50000"/>
                  </a:schemeClr>
                </a:solidFill>
              </a:rPr>
              <a:t>(Create a Title VI Program)</a:t>
            </a:r>
          </a:p>
          <a:p>
            <a:pPr marL="457200" lvl="1" indent="-457200">
              <a:lnSpc>
                <a:spcPct val="110000"/>
              </a:lnSpc>
              <a:spcBef>
                <a:spcPts val="0"/>
              </a:spcBef>
              <a:buClr>
                <a:schemeClr val="accent1"/>
              </a:buClr>
              <a:buFont typeface="Wingdings" panose="05000000000000000000" pitchFamily="2" charset="2"/>
              <a:buChar char="§"/>
            </a:pPr>
            <a:r>
              <a:rPr lang="en-US" dirty="0" smtClean="0">
                <a:solidFill>
                  <a:schemeClr val="tx1"/>
                </a:solidFill>
              </a:rPr>
              <a:t>Establish a Method of Administration </a:t>
            </a:r>
            <a:r>
              <a:rPr lang="en-US" b="1" dirty="0" smtClean="0">
                <a:solidFill>
                  <a:schemeClr val="accent3">
                    <a:lumMod val="50000"/>
                  </a:schemeClr>
                </a:solidFill>
              </a:rPr>
              <a:t>(Monitor </a:t>
            </a:r>
            <a:r>
              <a:rPr lang="en-US" b="1" dirty="0" err="1" smtClean="0">
                <a:solidFill>
                  <a:schemeClr val="accent3">
                    <a:lumMod val="50000"/>
                  </a:schemeClr>
                </a:solidFill>
              </a:rPr>
              <a:t>Subrecipients</a:t>
            </a:r>
            <a:r>
              <a:rPr lang="en-US" b="1" dirty="0" smtClean="0">
                <a:solidFill>
                  <a:schemeClr val="accent3">
                    <a:lumMod val="50000"/>
                  </a:schemeClr>
                </a:solidFill>
              </a:rPr>
              <a:t> and Contractors)</a:t>
            </a:r>
          </a:p>
          <a:p>
            <a:pPr lvl="2">
              <a:lnSpc>
                <a:spcPct val="110000"/>
              </a:lnSpc>
              <a:spcBef>
                <a:spcPts val="0"/>
              </a:spcBef>
              <a:buClr>
                <a:schemeClr val="accent1"/>
              </a:buClr>
              <a:buFont typeface="Wingdings" panose="05000000000000000000" pitchFamily="2" charset="2"/>
              <a:buChar char="§"/>
            </a:pPr>
            <a:endParaRPr lang="en-US" dirty="0" smtClean="0">
              <a:solidFill>
                <a:schemeClr val="tx1"/>
              </a:solidFill>
            </a:endParaRPr>
          </a:p>
          <a:p>
            <a:pPr lvl="2">
              <a:lnSpc>
                <a:spcPct val="110000"/>
              </a:lnSpc>
              <a:spcBef>
                <a:spcPts val="0"/>
              </a:spcBef>
              <a:buClr>
                <a:schemeClr val="accent1"/>
              </a:buClr>
              <a:buFont typeface="Wingdings" panose="05000000000000000000" pitchFamily="2" charset="2"/>
              <a:buChar char="§"/>
            </a:pPr>
            <a:endParaRPr lang="en-US" dirty="0" smtClean="0">
              <a:solidFill>
                <a:schemeClr val="tx1"/>
              </a:solidFill>
            </a:endParaRPr>
          </a:p>
          <a:p>
            <a:pPr lvl="2">
              <a:lnSpc>
                <a:spcPct val="110000"/>
              </a:lnSpc>
              <a:spcBef>
                <a:spcPts val="0"/>
              </a:spcBef>
              <a:buClr>
                <a:schemeClr val="accent1"/>
              </a:buClr>
              <a:buFont typeface="Wingdings" panose="05000000000000000000" pitchFamily="2" charset="2"/>
              <a:buChar char="§"/>
            </a:pPr>
            <a:endParaRPr lang="en-US" dirty="0" smtClean="0">
              <a:solidFill>
                <a:schemeClr val="tx1"/>
              </a:solidFill>
            </a:endParaRPr>
          </a:p>
          <a:p>
            <a:pPr lvl="2">
              <a:lnSpc>
                <a:spcPct val="110000"/>
              </a:lnSpc>
              <a:spcBef>
                <a:spcPts val="0"/>
              </a:spcBef>
              <a:buFont typeface="Arial" pitchFamily="34" charset="0"/>
              <a:buChar char="•"/>
            </a:pPr>
            <a:endParaRPr lang="en-US" dirty="0" smtClean="0">
              <a:solidFill>
                <a:schemeClr val="tx1"/>
              </a:solidFill>
            </a:endParaRPr>
          </a:p>
          <a:p>
            <a:pPr lvl="2">
              <a:lnSpc>
                <a:spcPct val="110000"/>
              </a:lnSpc>
              <a:spcBef>
                <a:spcPts val="0"/>
              </a:spcBef>
              <a:buFont typeface="Arial" pitchFamily="34" charset="0"/>
              <a:buChar char="•"/>
            </a:pPr>
            <a:endParaRPr lang="en-US" dirty="0" smtClean="0">
              <a:solidFill>
                <a:schemeClr val="tx1"/>
              </a:solidFill>
            </a:endParaRPr>
          </a:p>
        </p:txBody>
      </p:sp>
    </p:spTree>
    <p:extLst>
      <p:ext uri="{BB962C8B-B14F-4D97-AF65-F5344CB8AC3E}">
        <p14:creationId xmlns:p14="http://schemas.microsoft.com/office/powerpoint/2010/main" val="2269918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914400"/>
          </a:xfrm>
        </p:spPr>
        <p:txBody>
          <a:bodyPr>
            <a:normAutofit/>
          </a:bodyPr>
          <a:lstStyle/>
          <a:p>
            <a:r>
              <a:rPr lang="en-US" sz="4300" dirty="0" smtClean="0"/>
              <a:t>Title VI Program Components</a:t>
            </a:r>
            <a:endParaRPr lang="en-US" sz="4300" dirty="0"/>
          </a:p>
        </p:txBody>
      </p:sp>
      <p:sp>
        <p:nvSpPr>
          <p:cNvPr id="3" name="Content Placeholder 2"/>
          <p:cNvSpPr>
            <a:spLocks noGrp="1"/>
          </p:cNvSpPr>
          <p:nvPr>
            <p:ph idx="1"/>
          </p:nvPr>
        </p:nvSpPr>
        <p:spPr>
          <a:xfrm>
            <a:off x="900223" y="1219200"/>
            <a:ext cx="8229600" cy="5181600"/>
          </a:xfrm>
        </p:spPr>
        <p:txBody>
          <a:bodyPr>
            <a:noAutofit/>
          </a:bodyPr>
          <a:lstStyle/>
          <a:p>
            <a:pPr lvl="1"/>
            <a:r>
              <a:rPr lang="en-US" sz="2000" b="1" dirty="0" smtClean="0">
                <a:solidFill>
                  <a:schemeClr val="tx1"/>
                </a:solidFill>
              </a:rPr>
              <a:t>Documentation</a:t>
            </a:r>
            <a:endParaRPr lang="en-US" sz="2000" dirty="0">
              <a:solidFill>
                <a:schemeClr val="tx1"/>
              </a:solidFill>
            </a:endParaRPr>
          </a:p>
          <a:p>
            <a:pPr lvl="1"/>
            <a:r>
              <a:rPr lang="en-US" sz="2000" b="1" dirty="0" smtClean="0">
                <a:solidFill>
                  <a:schemeClr val="tx1"/>
                </a:solidFill>
              </a:rPr>
              <a:t>Limited </a:t>
            </a:r>
            <a:r>
              <a:rPr lang="en-US" sz="2000" b="1" dirty="0">
                <a:solidFill>
                  <a:schemeClr val="tx1"/>
                </a:solidFill>
              </a:rPr>
              <a:t>English Proficiency </a:t>
            </a:r>
            <a:r>
              <a:rPr lang="en-US" sz="2000" b="1" dirty="0" smtClean="0">
                <a:solidFill>
                  <a:schemeClr val="tx1"/>
                </a:solidFill>
              </a:rPr>
              <a:t>Plan</a:t>
            </a:r>
          </a:p>
          <a:p>
            <a:pPr lvl="2"/>
            <a:r>
              <a:rPr lang="en-US" sz="1800" dirty="0" smtClean="0">
                <a:solidFill>
                  <a:schemeClr val="tx1"/>
                </a:solidFill>
              </a:rPr>
              <a:t>Who is LEP?</a:t>
            </a:r>
          </a:p>
          <a:p>
            <a:pPr lvl="2"/>
            <a:r>
              <a:rPr lang="en-US" sz="1800" dirty="0" smtClean="0">
                <a:solidFill>
                  <a:schemeClr val="tx1"/>
                </a:solidFill>
              </a:rPr>
              <a:t>What services do we provide? </a:t>
            </a:r>
            <a:endParaRPr lang="en-US" sz="1800" dirty="0">
              <a:solidFill>
                <a:schemeClr val="tx1"/>
              </a:solidFill>
            </a:endParaRPr>
          </a:p>
          <a:p>
            <a:pPr lvl="2"/>
            <a:r>
              <a:rPr lang="en-US" sz="1800" dirty="0" smtClean="0">
                <a:solidFill>
                  <a:schemeClr val="tx1"/>
                </a:solidFill>
              </a:rPr>
              <a:t>What resources?</a:t>
            </a:r>
          </a:p>
          <a:p>
            <a:pPr lvl="1"/>
            <a:r>
              <a:rPr lang="en-US" sz="2000" b="1" dirty="0" smtClean="0">
                <a:solidFill>
                  <a:schemeClr val="tx1"/>
                </a:solidFill>
              </a:rPr>
              <a:t>Environmental Justice Plan </a:t>
            </a:r>
          </a:p>
          <a:p>
            <a:pPr lvl="2"/>
            <a:r>
              <a:rPr lang="en-US" sz="1800" dirty="0" smtClean="0">
                <a:solidFill>
                  <a:schemeClr val="tx1"/>
                </a:solidFill>
              </a:rPr>
              <a:t>I.D. impacts to low income and minority populations</a:t>
            </a:r>
          </a:p>
          <a:p>
            <a:pPr lvl="1"/>
            <a:r>
              <a:rPr lang="en-US" sz="2000" b="1" dirty="0" smtClean="0">
                <a:solidFill>
                  <a:schemeClr val="tx1"/>
                </a:solidFill>
              </a:rPr>
              <a:t>ADA </a:t>
            </a:r>
            <a:r>
              <a:rPr lang="en-US" sz="2000" b="1" dirty="0">
                <a:solidFill>
                  <a:schemeClr val="tx1"/>
                </a:solidFill>
              </a:rPr>
              <a:t>Transition Plan / Self </a:t>
            </a:r>
            <a:r>
              <a:rPr lang="en-US" sz="2000" b="1" dirty="0" smtClean="0">
                <a:solidFill>
                  <a:schemeClr val="tx1"/>
                </a:solidFill>
              </a:rPr>
              <a:t>Assessment</a:t>
            </a:r>
          </a:p>
          <a:p>
            <a:pPr lvl="2"/>
            <a:r>
              <a:rPr lang="en-US" sz="1800" dirty="0" smtClean="0">
                <a:solidFill>
                  <a:schemeClr val="tx1"/>
                </a:solidFill>
              </a:rPr>
              <a:t>City of </a:t>
            </a:r>
            <a:r>
              <a:rPr lang="en-US" sz="1800" dirty="0" smtClean="0">
                <a:solidFill>
                  <a:schemeClr val="tx1"/>
                </a:solidFill>
              </a:rPr>
              <a:t>Sandpoint – 5 year plan </a:t>
            </a:r>
            <a:endParaRPr lang="en-US" sz="1800" dirty="0" smtClean="0">
              <a:solidFill>
                <a:schemeClr val="tx1"/>
              </a:solidFill>
            </a:endParaRPr>
          </a:p>
          <a:p>
            <a:pPr lvl="2"/>
            <a:r>
              <a:rPr lang="en-US" sz="1800" dirty="0" smtClean="0">
                <a:solidFill>
                  <a:schemeClr val="tx1"/>
                </a:solidFill>
              </a:rPr>
              <a:t>Service Animals / Braille</a:t>
            </a:r>
          </a:p>
          <a:p>
            <a:pPr lvl="1"/>
            <a:r>
              <a:rPr lang="en-US" sz="2000" b="1" dirty="0" smtClean="0">
                <a:solidFill>
                  <a:schemeClr val="tx1"/>
                </a:solidFill>
              </a:rPr>
              <a:t>HR Demographics</a:t>
            </a:r>
          </a:p>
          <a:p>
            <a:pPr lvl="2"/>
            <a:r>
              <a:rPr lang="en-US" sz="1800" dirty="0" smtClean="0">
                <a:solidFill>
                  <a:schemeClr val="tx1"/>
                </a:solidFill>
              </a:rPr>
              <a:t>How do we recruit</a:t>
            </a:r>
            <a:r>
              <a:rPr lang="en-US" sz="1800" dirty="0" smtClean="0">
                <a:solidFill>
                  <a:schemeClr val="tx1"/>
                </a:solidFill>
              </a:rPr>
              <a:t>? Targeting certain demographics?</a:t>
            </a:r>
            <a:endParaRPr lang="en-US" sz="1800" dirty="0" smtClean="0">
              <a:solidFill>
                <a:schemeClr val="tx1"/>
              </a:solidFill>
            </a:endParaRPr>
          </a:p>
          <a:p>
            <a:pPr lvl="1"/>
            <a:r>
              <a:rPr lang="en-US" sz="2000" b="1" dirty="0" smtClean="0">
                <a:solidFill>
                  <a:schemeClr val="tx1"/>
                </a:solidFill>
              </a:rPr>
              <a:t>Complaints Processing</a:t>
            </a:r>
          </a:p>
          <a:p>
            <a:pPr lvl="2"/>
            <a:r>
              <a:rPr lang="en-US" sz="1800" dirty="0" smtClean="0">
                <a:solidFill>
                  <a:schemeClr val="tx1"/>
                </a:solidFill>
              </a:rPr>
              <a:t>Take </a:t>
            </a:r>
            <a:r>
              <a:rPr lang="en-US" sz="1800" dirty="0" smtClean="0">
                <a:solidFill>
                  <a:schemeClr val="tx1"/>
                </a:solidFill>
              </a:rPr>
              <a:t>complaints as seriously as </a:t>
            </a:r>
            <a:r>
              <a:rPr lang="en-US" sz="1800" dirty="0" smtClean="0">
                <a:solidFill>
                  <a:schemeClr val="tx1"/>
                </a:solidFill>
              </a:rPr>
              <a:t>possible</a:t>
            </a:r>
          </a:p>
          <a:p>
            <a:pPr lvl="2"/>
            <a:r>
              <a:rPr lang="en-US" sz="1800" dirty="0" smtClean="0">
                <a:solidFill>
                  <a:schemeClr val="tx1"/>
                </a:solidFill>
              </a:rPr>
              <a:t>Complaints should immediately be sent to Russ Rivera, ITD CCO</a:t>
            </a:r>
            <a:endParaRPr lang="en-US" sz="1800" dirty="0" smtClean="0">
              <a:solidFill>
                <a:schemeClr val="tx1"/>
              </a:solidFill>
            </a:endParaRPr>
          </a:p>
        </p:txBody>
      </p:sp>
    </p:spTree>
    <p:extLst>
      <p:ext uri="{BB962C8B-B14F-4D97-AF65-F5344CB8AC3E}">
        <p14:creationId xmlns:p14="http://schemas.microsoft.com/office/powerpoint/2010/main" val="3392105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314" y="0"/>
            <a:ext cx="7863685" cy="1600200"/>
          </a:xfrm>
        </p:spPr>
        <p:txBody>
          <a:bodyPr>
            <a:normAutofit/>
          </a:bodyPr>
          <a:lstStyle/>
          <a:p>
            <a:r>
              <a:rPr lang="en-US" dirty="0" smtClean="0"/>
              <a:t>So, Why Should You Care?</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pPr>
              <a:buFont typeface="Arial" pitchFamily="34" charset="0"/>
              <a:buChar char="•"/>
            </a:pPr>
            <a:endParaRPr lang="en-US" dirty="0" smtClean="0">
              <a:solidFill>
                <a:schemeClr val="accent1">
                  <a:lumMod val="50000"/>
                </a:schemeClr>
              </a:solidFill>
            </a:endParaRPr>
          </a:p>
          <a:p>
            <a:pPr>
              <a:buFont typeface="Arial" pitchFamily="34" charset="0"/>
              <a:buChar char="•"/>
            </a:pPr>
            <a:endParaRPr lang="en-US" dirty="0" smtClean="0">
              <a:solidFill>
                <a:schemeClr val="accent1">
                  <a:lumMod val="50000"/>
                </a:schemeClr>
              </a:solidFill>
            </a:endParaRPr>
          </a:p>
          <a:p>
            <a:pPr>
              <a:buFont typeface="Arial" pitchFamily="34" charset="0"/>
              <a:buChar char="•"/>
            </a:pPr>
            <a:endParaRPr lang="en-US" dirty="0" smtClean="0">
              <a:solidFill>
                <a:schemeClr val="accent1">
                  <a:lumMod val="50000"/>
                </a:schemeClr>
              </a:solidFill>
            </a:endParaRPr>
          </a:p>
          <a:p>
            <a:endParaRPr lang="en-US" dirty="0">
              <a:solidFill>
                <a:schemeClr val="accent1">
                  <a:lumMod val="50000"/>
                </a:schemeClr>
              </a:solidFill>
            </a:endParaRPr>
          </a:p>
        </p:txBody>
      </p:sp>
      <p:pic>
        <p:nvPicPr>
          <p:cNvPr id="3074" name="Picture 2" descr="C:\Users\rrivera\Desktop\Training Photos\F Street.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55" r="9655"/>
          <a:stretch/>
        </p:blipFill>
        <p:spPr bwMode="auto">
          <a:xfrm>
            <a:off x="1148315" y="1143000"/>
            <a:ext cx="7620000" cy="560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115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781800" cy="1752600"/>
          </a:xfrm>
        </p:spPr>
        <p:txBody>
          <a:bodyPr>
            <a:normAutofit/>
          </a:bodyPr>
          <a:lstStyle/>
          <a:p>
            <a:r>
              <a:rPr lang="en-US" sz="3600" b="1" dirty="0" smtClean="0"/>
              <a:t>70 Million</a:t>
            </a:r>
            <a:r>
              <a:rPr lang="en-US" sz="3600" dirty="0"/>
              <a:t> </a:t>
            </a:r>
            <a:r>
              <a:rPr lang="en-US" sz="3600" dirty="0" smtClean="0"/>
              <a:t>Reasons To Care</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43000"/>
            <a:ext cx="4191000" cy="55190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1131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4800"/>
            <a:ext cx="6553200" cy="762000"/>
          </a:xfrm>
        </p:spPr>
        <p:txBody>
          <a:bodyPr>
            <a:normAutofit/>
          </a:bodyPr>
          <a:lstStyle/>
          <a:p>
            <a:r>
              <a:rPr lang="en-US" sz="3200" b="1" dirty="0" smtClean="0"/>
              <a:t>Ohio Town Risks  $10 Million</a:t>
            </a:r>
            <a:endParaRPr lang="en-US" sz="3200" dirty="0"/>
          </a:p>
        </p:txBody>
      </p:sp>
      <p:pic>
        <p:nvPicPr>
          <p:cNvPr id="2051" name="Picture 3" descr="C:\Users\rrivera\Desktop\Title VI Guidance -- CD\7 - Bad Press\Beavercreek4.JPG"/>
          <p:cNvPicPr>
            <a:picLocks noChangeAspect="1" noChangeArrowheads="1"/>
          </p:cNvPicPr>
          <p:nvPr/>
        </p:nvPicPr>
        <p:blipFill rotWithShape="1">
          <a:blip r:embed="rId2">
            <a:extLst>
              <a:ext uri="{28A0092B-C50C-407E-A947-70E740481C1C}">
                <a14:useLocalDpi xmlns:a14="http://schemas.microsoft.com/office/drawing/2010/main" val="0"/>
              </a:ext>
            </a:extLst>
          </a:blip>
          <a:srcRect l="4036" t="7700" b="35457"/>
          <a:stretch/>
        </p:blipFill>
        <p:spPr bwMode="auto">
          <a:xfrm>
            <a:off x="134468" y="1828800"/>
            <a:ext cx="3880729" cy="4663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rrivera\Desktop\Title VI Guidance -- CD\7 - Bad Press\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1295400"/>
            <a:ext cx="4893485"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2451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MS Master 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3594</TotalTime>
  <Words>593</Words>
  <Application>Microsoft Office PowerPoint</Application>
  <PresentationFormat>On-screen Show (4:3)</PresentationFormat>
  <Paragraphs>109</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TAMS Master 1</vt:lpstr>
      <vt:lpstr>Title VI  1964 Civil Rights Act</vt:lpstr>
      <vt:lpstr>Civil Rights Act of 1964</vt:lpstr>
      <vt:lpstr>Title VI Requires:</vt:lpstr>
      <vt:lpstr>How Title VI Works</vt:lpstr>
      <vt:lpstr>Subrecipient Responsibilities</vt:lpstr>
      <vt:lpstr>Title VI Program Components</vt:lpstr>
      <vt:lpstr>So, Why Should You Care?</vt:lpstr>
      <vt:lpstr>70 Million Reasons To Care</vt:lpstr>
      <vt:lpstr>Ohio Town Risks  $10 Million</vt:lpstr>
      <vt:lpstr>Homeless</vt:lpstr>
      <vt:lpstr>PowerPoint Presentation</vt:lpstr>
    </vt:vector>
  </TitlesOfParts>
  <Company>LHTAC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jmiles</dc:creator>
  <cp:lastModifiedBy>Scott Ellsworth</cp:lastModifiedBy>
  <cp:revision>230</cp:revision>
  <dcterms:created xsi:type="dcterms:W3CDTF">2010-11-19T16:32:54Z</dcterms:created>
  <dcterms:modified xsi:type="dcterms:W3CDTF">2014-09-30T17:17:40Z</dcterms:modified>
</cp:coreProperties>
</file>